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ppt/notesSlides/notesSlide12.xml" ContentType="application/vnd.openxmlformats-officedocument.presentationml.notes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notesSlides/notesSlide5.xml" ContentType="application/vnd.openxmlformats-officedocument.presentationml.notesSlide+xml"/>
  <Override PartName="/ppt/notesSlides/notesSlide20.xml" ContentType="application/vnd.openxmlformats-officedocument.presentationml.notesSlide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s/slide23.xml" ContentType="application/vnd.openxmlformats-officedocument.presentationml.slide+xml"/>
  <Default Extension="pdf" ContentType="application/pdf"/>
  <Override PartName="/ppt/slideLayouts/slideLayout17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1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Layouts/slideLayout18.xml" ContentType="application/vnd.openxmlformats-officedocument.presentationml.slideLayout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slideLayouts/slideLayout14.xml" ContentType="application/vnd.openxmlformats-officedocument.presentationml.slideLayout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10.xml" ContentType="application/vnd.openxmlformats-officedocument.presentationml.notesSlide+xml"/>
  <Override PartName="/ppt/notesSlides/notesSlide19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60" r:id="rId1"/>
  </p:sldMasterIdLst>
  <p:notesMasterIdLst>
    <p:notesMasterId r:id="rId27"/>
  </p:notesMasterIdLst>
  <p:handoutMasterIdLst>
    <p:handoutMasterId r:id="rId28"/>
  </p:handoutMasterIdLst>
  <p:sldIdLst>
    <p:sldId id="278" r:id="rId2"/>
    <p:sldId id="257" r:id="rId3"/>
    <p:sldId id="279" r:id="rId4"/>
    <p:sldId id="280" r:id="rId5"/>
    <p:sldId id="286" r:id="rId6"/>
    <p:sldId id="288" r:id="rId7"/>
    <p:sldId id="294" r:id="rId8"/>
    <p:sldId id="281" r:id="rId9"/>
    <p:sldId id="282" r:id="rId10"/>
    <p:sldId id="260" r:id="rId11"/>
    <p:sldId id="283" r:id="rId12"/>
    <p:sldId id="284" r:id="rId13"/>
    <p:sldId id="285" r:id="rId14"/>
    <p:sldId id="263" r:id="rId15"/>
    <p:sldId id="287" r:id="rId16"/>
    <p:sldId id="289" r:id="rId17"/>
    <p:sldId id="290" r:id="rId18"/>
    <p:sldId id="268" r:id="rId19"/>
    <p:sldId id="271" r:id="rId20"/>
    <p:sldId id="296" r:id="rId21"/>
    <p:sldId id="270" r:id="rId22"/>
    <p:sldId id="272" r:id="rId23"/>
    <p:sldId id="273" r:id="rId24"/>
    <p:sldId id="276" r:id="rId25"/>
    <p:sldId id="293" r:id="rId26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859B5A"/>
    <a:srgbClr val="CFAB5A"/>
    <a:srgbClr val="3B530F"/>
    <a:srgbClr val="557717"/>
    <a:srgbClr val="62802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vertBarState="maximized">
    <p:restoredLeft sz="15614" autoAdjust="0"/>
    <p:restoredTop sz="87852" autoAdjust="0"/>
  </p:normalViewPr>
  <p:slideViewPr>
    <p:cSldViewPr snapToGrid="0" snapToObjects="1">
      <p:cViewPr varScale="1">
        <p:scale>
          <a:sx n="82" d="100"/>
          <a:sy n="82" d="100"/>
        </p:scale>
        <p:origin x="-28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67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4" d="100"/>
          <a:sy n="74" d="100"/>
        </p:scale>
        <p:origin x="-2544" y="-11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45E454-51C4-F345-9749-63C592D1CF03}" type="datetimeFigureOut">
              <a:rPr lang="sv-SE" smtClean="0"/>
              <a:pPr/>
              <a:t>12-07-23</a:t>
            </a:fld>
            <a:endParaRPr lang="en-US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853187-B093-514B-A834-D632D6826C2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CEC522-92AC-AD40-8FB1-C047B956364A}" type="datetimeFigureOut">
              <a:rPr lang="sv-SE" smtClean="0"/>
              <a:pPr/>
              <a:t>12-07-23</a:t>
            </a:fld>
            <a:endParaRPr lang="en-US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0409D5-8365-DE45-ADA7-DC25C40C5257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409D5-8365-DE45-ADA7-DC25C40C5257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0139C-12C5-AA4E-A4A0-172CF55D80A0}" type="slidenum">
              <a:rPr lang="sv-SE" smtClean="0"/>
              <a:pPr/>
              <a:t>13</a:t>
            </a:fld>
            <a:endParaRPr lang="sv-S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0139C-12C5-AA4E-A4A0-172CF55D80A0}" type="slidenum">
              <a:rPr lang="sv-SE" smtClean="0"/>
              <a:pPr/>
              <a:t>14</a:t>
            </a:fld>
            <a:endParaRPr lang="sv-S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7E7A13-CA1F-B148-A1F9-1FE216175A1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7E7A13-CA1F-B148-A1F9-1FE216175A1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623212-12D5-3443-8F74-F8E6AD8C3D0F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Choclate</a:t>
            </a:r>
            <a:r>
              <a:rPr lang="en-US" dirty="0" smtClean="0"/>
              <a:t> cake and me in a swimming suit</a:t>
            </a:r>
          </a:p>
          <a:p>
            <a:r>
              <a:rPr lang="en-US" baseline="0" dirty="0" smtClean="0"/>
              <a:t>My action now and where I will spend eternity</a:t>
            </a:r>
          </a:p>
          <a:p>
            <a:r>
              <a:rPr lang="en-US" baseline="0" dirty="0" smtClean="0"/>
              <a:t>My action now and the environment of my grandchildren</a:t>
            </a:r>
          </a:p>
          <a:p>
            <a:r>
              <a:rPr lang="en-US" baseline="0" dirty="0" smtClean="0"/>
              <a:t>Dealing with things “in my head”</a:t>
            </a:r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409D5-8365-DE45-ADA7-DC25C40C5257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409D5-8365-DE45-ADA7-DC25C40C5257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409D5-8365-DE45-ADA7-DC25C40C5257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409D5-8365-DE45-ADA7-DC25C40C5257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</a:t>
            </a:r>
            <a:r>
              <a:rPr lang="en-US" baseline="0" dirty="0" smtClean="0"/>
              <a:t> problematic EA y</a:t>
            </a:r>
            <a:r>
              <a:rPr lang="en-US" dirty="0" smtClean="0"/>
              <a:t>ou act as if the most important is to avoid certain private responses (events)</a:t>
            </a:r>
          </a:p>
          <a:p>
            <a:r>
              <a:rPr lang="en-US" dirty="0" smtClean="0"/>
              <a:t>To take effective, valued action with problematic</a:t>
            </a:r>
            <a:r>
              <a:rPr lang="en-US" baseline="0" dirty="0" smtClean="0"/>
              <a:t> events present is to have them in coordination with such action</a:t>
            </a:r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409D5-8365-DE45-ADA7-DC25C40C5257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623212-12D5-3443-8F74-F8E6AD8C3D0F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409D5-8365-DE45-ADA7-DC25C40C5257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0139C-12C5-AA4E-A4A0-172CF55D80A0}" type="slidenum">
              <a:rPr lang="sv-SE" smtClean="0"/>
              <a:pPr/>
              <a:t>25</a:t>
            </a:fld>
            <a:endParaRPr lang="sv-S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623212-12D5-3443-8F74-F8E6AD8C3D0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623212-12D5-3443-8F74-F8E6AD8C3D0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409D5-8365-DE45-ADA7-DC25C40C5257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409D5-8365-DE45-ADA7-DC25C40C5257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lain"/>
            </a:pPr>
            <a:endParaRPr lang="en-US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409D5-8365-DE45-ADA7-DC25C40C525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409D5-8365-DE45-ADA7-DC25C40C5257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409D5-8365-DE45-ADA7-DC25C40C5257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Rubrikbild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70A1DD7F-BF96-C646-AF95-1723FC41003F}" type="datetime1">
              <a:rPr lang="sv-SE" smtClean="0"/>
              <a:pPr/>
              <a:t>12-07-23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r>
              <a:rPr lang="sv-SE" smtClean="0"/>
              <a:t>Törneke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355B6193-B5E9-164A-B147-48CC2067F3BF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F8A6B-8BBC-A54F-8492-F4FB9D1230EF}" type="datetime1">
              <a:rPr lang="sv-SE" smtClean="0"/>
              <a:pPr/>
              <a:t>12-07-23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Törneke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6193-B5E9-164A-B147-48CC2067F3BF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632AE-0149-7E4D-B4B3-EA72CD305B33}" type="datetime1">
              <a:rPr lang="sv-SE" smtClean="0"/>
              <a:pPr/>
              <a:t>12-07-23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Törneke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6193-B5E9-164A-B147-48CC2067F3BF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AC112-6684-794F-B4DA-5E79CD1FCE92}" type="datetime1">
              <a:rPr lang="sv-SE" smtClean="0"/>
              <a:pPr/>
              <a:t>12-07-23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Törneke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6193-B5E9-164A-B147-48CC2067F3BF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E220-E122-2E4D-BE4A-1B320593E08F}" type="datetime1">
              <a:rPr lang="sv-SE" smtClean="0"/>
              <a:pPr/>
              <a:t>12-07-23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Törneke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6193-B5E9-164A-B147-48CC2067F3BF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4544-26CC-9747-9B12-A9873E9FE185}" type="datetime1">
              <a:rPr lang="sv-SE" smtClean="0"/>
              <a:pPr/>
              <a:t>12-07-23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Törneke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6193-B5E9-164A-B147-48CC2067F3BF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3329F-9577-4A44-9BBA-D0B209E37597}" type="datetime1">
              <a:rPr lang="sv-SE" smtClean="0"/>
              <a:pPr/>
              <a:t>12-07-23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Törneke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6193-B5E9-164A-B147-48CC2067F3BF}" type="slidenum">
              <a:rPr lang="en-US" smtClean="0"/>
              <a:pPr/>
              <a:t>‹Nr.›</a:t>
            </a:fld>
            <a:endParaRPr lang="en-US" dirty="0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sv-SE" dirty="0" smtClean="0"/>
              <a:t>Klicka på ikonen för att lägga till en bild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bilder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sv-SE" dirty="0" smtClean="0"/>
              <a:t>Klicka på ikonen för att lägga till en bild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sv-SE" dirty="0" smtClean="0"/>
              <a:t>Klicka på ikonen för att lägga till en bild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772CA-2A76-454C-B3AA-3A0CC31C27AD}" type="datetime1">
              <a:rPr lang="sv-SE" smtClean="0"/>
              <a:pPr/>
              <a:t>12-07-23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Törneke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6193-B5E9-164A-B147-48CC2067F3BF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Bild ovanför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363A2-6BC3-7546-8AA7-87DA83916290}" type="datetime1">
              <a:rPr lang="sv-SE" smtClean="0"/>
              <a:pPr/>
              <a:t>12-07-23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Törneke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6193-B5E9-164A-B147-48CC2067F3BF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sv-SE" dirty="0" smtClean="0"/>
              <a:t>Klicka på ikonen för att lägga till en bild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bilder ovanför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sv-SE" dirty="0" smtClean="0"/>
              <a:t>Klicka på ikonen för att lägga till en bild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sv-SE" dirty="0" smtClean="0"/>
              <a:t>Klicka på ikonen för att lägga till en bild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6DA0A-96C9-8945-8DB1-CA7B454A4340}" type="datetime1">
              <a:rPr lang="sv-SE" smtClean="0"/>
              <a:pPr/>
              <a:t>12-07-23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Törneke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6193-B5E9-164A-B147-48CC2067F3BF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Rubrik och lodrät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80F07-9504-9F42-9F5C-498BEF63F50D}" type="datetime1">
              <a:rPr lang="sv-SE" smtClean="0"/>
              <a:pPr/>
              <a:t>12-07-23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Törneke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6193-B5E9-164A-B147-48CC2067F3BF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66A20-BA80-1446-9B28-B3DB1F29B92D}" type="datetime1">
              <a:rPr lang="sv-SE" smtClean="0"/>
              <a:pPr/>
              <a:t>12-07-23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Törneke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6193-B5E9-164A-B147-48CC2067F3BF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Lodrät rubrik och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4D2D6-0D76-0F49-9111-DF0B6E303A6F}" type="datetime1">
              <a:rPr lang="sv-SE" smtClean="0"/>
              <a:pPr/>
              <a:t>12-07-23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Törneke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6193-B5E9-164A-B147-48CC2067F3BF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Rubrikbild med vattenstämpel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72D6B833-DEC0-FE41-A32D-A8FA82FCD4E2}" type="datetime1">
              <a:rPr lang="sv-SE" smtClean="0"/>
              <a:pPr/>
              <a:t>12-07-23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r>
              <a:rPr lang="sv-SE" smtClean="0"/>
              <a:t>Törneke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355B6193-B5E9-164A-B147-48CC2067F3BF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Avsnittsrub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ct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91445-3F4A-5843-9FFB-8503CB29458F}" type="datetime1">
              <a:rPr lang="sv-SE" smtClean="0"/>
              <a:pPr/>
              <a:t>12-07-23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Törneke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6193-B5E9-164A-B147-48CC2067F3BF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Avsnitt med vattenstämpel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1339-0048-ED48-9424-5428094DEB5B}" type="datetime1">
              <a:rPr lang="sv-SE" smtClean="0"/>
              <a:pPr/>
              <a:t>12-07-23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Törneke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6193-B5E9-164A-B147-48CC2067F3BF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Avsnitt med bild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sv-SE" dirty="0" smtClean="0"/>
              <a:t>Klicka på ikonen för att lägga till en bild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9B5BC-CA7C-2244-92B6-F5D4F91DE2D3}" type="datetime1">
              <a:rPr lang="sv-SE" smtClean="0"/>
              <a:pPr/>
              <a:t>12-07-23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Törneke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6193-B5E9-164A-B147-48CC2067F3BF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53F1D-668E-8A44-98D8-A50C9F15350A}" type="datetime1">
              <a:rPr lang="sv-SE" smtClean="0"/>
              <a:pPr/>
              <a:t>12-07-23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Törneke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6193-B5E9-164A-B147-48CC2067F3BF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137E9-1648-0B4A-94C0-50DB98D31A29}" type="datetime1">
              <a:rPr lang="sv-SE" smtClean="0"/>
              <a:pPr/>
              <a:t>12-07-23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Törneke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6193-B5E9-164A-B147-48CC2067F3BF}" type="slidenum">
              <a:rPr lang="en-US" smtClean="0"/>
              <a:pPr/>
              <a:t>‹Nr.›</a:t>
            </a:fld>
            <a:endParaRPr lang="en-US" dirty="0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innehållsdelar, över-/nederk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146B7-3F6A-1946-9E60-6B892BBB49F5}" type="datetime1">
              <a:rPr lang="sv-SE" smtClean="0"/>
              <a:pPr/>
              <a:t>12-07-23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Törneke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6193-B5E9-164A-B147-48CC2067F3BF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E46FD5B9-F48F-E74C-84F7-444B2FB1AACD}" type="datetime1">
              <a:rPr lang="sv-SE" smtClean="0"/>
              <a:pPr/>
              <a:t>12-07-23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r>
              <a:rPr lang="sv-SE" smtClean="0"/>
              <a:t>Törneke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355B6193-B5E9-164A-B147-48CC2067F3BF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9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df"/><Relationship Id="rId4" Type="http://schemas.openxmlformats.org/officeDocument/2006/relationships/image" Target="../media/image14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df"/><Relationship Id="rId4" Type="http://schemas.openxmlformats.org/officeDocument/2006/relationships/image" Target="../media/image14.png"/><Relationship Id="rId5" Type="http://schemas.openxmlformats.org/officeDocument/2006/relationships/image" Target="../media/image15.pdf"/><Relationship Id="rId6" Type="http://schemas.openxmlformats.org/officeDocument/2006/relationships/image" Target="../media/image16.png"/><Relationship Id="rId7" Type="http://schemas.openxmlformats.org/officeDocument/2006/relationships/image" Target="../media/image17.pdf"/><Relationship Id="rId8" Type="http://schemas.openxmlformats.org/officeDocument/2006/relationships/image" Target="../media/image18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2209800" y="1632857"/>
            <a:ext cx="6477000" cy="1914144"/>
          </a:xfrm>
        </p:spPr>
        <p:txBody>
          <a:bodyPr/>
          <a:lstStyle/>
          <a:p>
            <a:r>
              <a:rPr lang="en-US" dirty="0" smtClean="0"/>
              <a:t>ACT from bottom  up</a:t>
            </a:r>
            <a:endParaRPr lang="en-US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2209800" y="3974353"/>
            <a:ext cx="6477000" cy="1669323"/>
          </a:xfrm>
        </p:spPr>
        <p:txBody>
          <a:bodyPr/>
          <a:lstStyle/>
          <a:p>
            <a:r>
              <a:rPr lang="en-US" i="1" dirty="0" smtClean="0"/>
              <a:t>		JoAnne Dahl     </a:t>
            </a:r>
            <a:r>
              <a:rPr lang="en-US" i="1" dirty="0" err="1" smtClean="0"/>
              <a:t>Niklas</a:t>
            </a:r>
            <a:r>
              <a:rPr lang="en-US" i="1" dirty="0" smtClean="0"/>
              <a:t> </a:t>
            </a:r>
            <a:r>
              <a:rPr lang="en-US" i="1" dirty="0" err="1" smtClean="0"/>
              <a:t>Törneke</a:t>
            </a:r>
            <a:endParaRPr lang="en-US" i="1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	ACBS World congress X Washington 2012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voidance loop"/>
          <p:cNvPicPr>
            <a:picLocks noGrp="1" noChangeAspect="1" noChangeArrowheads="1"/>
          </p:cNvPicPr>
          <p:nvPr/>
        </p:nvPicPr>
        <p:blipFill>
          <a:blip r:embed="rId3"/>
          <a:srcRect l="-24387" r="-24387"/>
          <a:stretch>
            <a:fillRect/>
          </a:stretch>
        </p:blipFill>
        <p:spPr bwMode="auto">
          <a:xfrm>
            <a:off x="-1896533" y="237068"/>
            <a:ext cx="12886265" cy="6336156"/>
          </a:xfrm>
          <a:prstGeom prst="rect">
            <a:avLst/>
          </a:prstGeom>
          <a:noFill/>
        </p:spPr>
      </p:pic>
      <p:sp>
        <p:nvSpPr>
          <p:cNvPr id="3" name="Upp 2"/>
          <p:cNvSpPr/>
          <p:nvPr/>
        </p:nvSpPr>
        <p:spPr>
          <a:xfrm>
            <a:off x="1270099" y="956017"/>
            <a:ext cx="727522" cy="4038105"/>
          </a:xfrm>
          <a:prstGeom prst="upArrow">
            <a:avLst>
              <a:gd name="adj1" fmla="val 27844"/>
              <a:gd name="adj2" fmla="val 15829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Nedåtböjd 3"/>
          <p:cNvSpPr/>
          <p:nvPr/>
        </p:nvSpPr>
        <p:spPr>
          <a:xfrm>
            <a:off x="1726764" y="2240221"/>
            <a:ext cx="5508520" cy="2753901"/>
          </a:xfrm>
          <a:prstGeom prst="curvedDownArrow">
            <a:avLst>
              <a:gd name="adj1" fmla="val 5214"/>
              <a:gd name="adj2" fmla="val 25325"/>
              <a:gd name="adj3" fmla="val 3047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Törneke</a:t>
            </a:r>
            <a:endParaRPr lang="en-US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6193-B5E9-164A-B147-48CC2067F3BF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Relational framing</a:t>
            </a:r>
            <a:endParaRPr lang="en-US" dirty="0"/>
          </a:p>
        </p:txBody>
      </p:sp>
      <p:sp>
        <p:nvSpPr>
          <p:cNvPr id="9" name="Platshållare för text 8"/>
          <p:cNvSpPr>
            <a:spLocks noGrp="1"/>
          </p:cNvSpPr>
          <p:nvPr>
            <p:ph type="body" idx="1"/>
          </p:nvPr>
        </p:nvSpPr>
        <p:spPr>
          <a:xfrm>
            <a:off x="457200" y="4050792"/>
            <a:ext cx="7772400" cy="98755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Increased flexibility – and the risk of more rigidity</a:t>
            </a:r>
            <a:endParaRPr lang="en-US" sz="2800" dirty="0"/>
          </a:p>
        </p:txBody>
      </p:sp>
      <p:sp>
        <p:nvSpPr>
          <p:cNvPr id="2" name="Platshållare för sidfo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Törneke</a:t>
            </a:r>
            <a:endParaRPr lang="en-US" dirty="0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6193-B5E9-164A-B147-48CC2067F3BF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Törneke</a:t>
            </a:r>
            <a:endParaRPr lang="en-US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6193-B5E9-164A-B147-48CC2067F3BF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6" name="Bildobjekt 5" descr="radhusplatse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000" y="381000"/>
            <a:ext cx="8128000" cy="609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1372328"/>
          </a:xfrm>
        </p:spPr>
        <p:txBody>
          <a:bodyPr>
            <a:normAutofit fontScale="90000"/>
          </a:bodyPr>
          <a:lstStyle/>
          <a:p>
            <a:r>
              <a:rPr lang="sv-SE" dirty="0" err="1" smtClean="0"/>
              <a:t>Interacting</a:t>
            </a:r>
            <a:r>
              <a:rPr lang="sv-SE" dirty="0" smtClean="0"/>
              <a:t> with relations </a:t>
            </a:r>
            <a:br>
              <a:rPr lang="sv-SE" dirty="0" smtClean="0"/>
            </a:br>
            <a:r>
              <a:rPr lang="sv-SE" dirty="0" err="1" smtClean="0"/>
              <a:t>between</a:t>
            </a:r>
            <a:r>
              <a:rPr lang="sv-SE" dirty="0" smtClean="0"/>
              <a:t> stimuli</a:t>
            </a:r>
            <a:endParaRPr lang="sv-SE" dirty="0"/>
          </a:p>
        </p:txBody>
      </p:sp>
      <p:sp>
        <p:nvSpPr>
          <p:cNvPr id="16" name="Platshållare för sidfo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Niklas Törneke</a:t>
            </a:r>
            <a:endParaRPr lang="sv-SE"/>
          </a:p>
        </p:txBody>
      </p:sp>
      <p:sp>
        <p:nvSpPr>
          <p:cNvPr id="15" name="Platshållare för bildnumm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60E1-4A00-484B-97DC-47E284BB12D9}" type="slidenum">
              <a:rPr lang="sv-SE" smtClean="0"/>
              <a:pPr/>
              <a:t>13</a:t>
            </a:fld>
            <a:endParaRPr lang="sv-SE"/>
          </a:p>
        </p:txBody>
      </p:sp>
      <p:sp>
        <p:nvSpPr>
          <p:cNvPr id="4" name="Likbent triangel 3"/>
          <p:cNvSpPr/>
          <p:nvPr/>
        </p:nvSpPr>
        <p:spPr>
          <a:xfrm>
            <a:off x="1144248" y="2797572"/>
            <a:ext cx="443716" cy="443686"/>
          </a:xfrm>
          <a:prstGeom prst="triangl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Likbent triangel 4"/>
          <p:cNvSpPr/>
          <p:nvPr/>
        </p:nvSpPr>
        <p:spPr>
          <a:xfrm>
            <a:off x="1779221" y="2613978"/>
            <a:ext cx="596722" cy="627280"/>
          </a:xfrm>
          <a:prstGeom prst="triangle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7" name="Likbent triangel 6"/>
          <p:cNvSpPr/>
          <p:nvPr/>
        </p:nvSpPr>
        <p:spPr>
          <a:xfrm>
            <a:off x="952991" y="3684943"/>
            <a:ext cx="826230" cy="933270"/>
          </a:xfrm>
          <a:prstGeom prst="triangle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Likbent triangel 7"/>
          <p:cNvSpPr/>
          <p:nvPr/>
        </p:nvSpPr>
        <p:spPr>
          <a:xfrm>
            <a:off x="2031680" y="3979204"/>
            <a:ext cx="596722" cy="639009"/>
          </a:xfrm>
          <a:prstGeom prst="triangle">
            <a:avLst>
              <a:gd name="adj" fmla="val 47436"/>
            </a:avLst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Likbent triangel 8"/>
          <p:cNvSpPr/>
          <p:nvPr/>
        </p:nvSpPr>
        <p:spPr>
          <a:xfrm>
            <a:off x="3752994" y="2797572"/>
            <a:ext cx="489618" cy="443686"/>
          </a:xfrm>
          <a:prstGeom prst="triangle">
            <a:avLst>
              <a:gd name="adj" fmla="val 51442"/>
            </a:avLst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Likbent triangel 9"/>
          <p:cNvSpPr/>
          <p:nvPr/>
        </p:nvSpPr>
        <p:spPr>
          <a:xfrm>
            <a:off x="4437623" y="2973517"/>
            <a:ext cx="306013" cy="267741"/>
          </a:xfrm>
          <a:prstGeom prst="triangle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Likbent triangel 10"/>
          <p:cNvSpPr/>
          <p:nvPr/>
        </p:nvSpPr>
        <p:spPr>
          <a:xfrm>
            <a:off x="4242612" y="3684942"/>
            <a:ext cx="856831" cy="914400"/>
          </a:xfrm>
          <a:prstGeom prst="triangle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Likbent triangel 11"/>
          <p:cNvSpPr/>
          <p:nvPr/>
        </p:nvSpPr>
        <p:spPr>
          <a:xfrm>
            <a:off x="3503221" y="3941463"/>
            <a:ext cx="525183" cy="657879"/>
          </a:xfrm>
          <a:prstGeom prst="triangle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Likbent triangel 12"/>
          <p:cNvSpPr/>
          <p:nvPr/>
        </p:nvSpPr>
        <p:spPr>
          <a:xfrm>
            <a:off x="5849171" y="3684943"/>
            <a:ext cx="902734" cy="933270"/>
          </a:xfrm>
          <a:prstGeom prst="triangle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Likbent triangel 13"/>
          <p:cNvSpPr/>
          <p:nvPr/>
        </p:nvSpPr>
        <p:spPr>
          <a:xfrm>
            <a:off x="7149719" y="3241257"/>
            <a:ext cx="1078294" cy="1358085"/>
          </a:xfrm>
          <a:prstGeom prst="triangle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textruta 17"/>
          <p:cNvSpPr txBox="1"/>
          <p:nvPr/>
        </p:nvSpPr>
        <p:spPr>
          <a:xfrm>
            <a:off x="2235061" y="5214487"/>
            <a:ext cx="36153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Non–arbitrary relations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1" grpId="0" animBg="1"/>
      <p:bldP spid="12" grpId="0" animBg="1"/>
      <p:bldP spid="13" grpId="0" animBg="1"/>
      <p:bldP spid="14" grpId="0" animBg="1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89024" y="462897"/>
            <a:ext cx="7272339" cy="1339009"/>
          </a:xfrm>
        </p:spPr>
        <p:txBody>
          <a:bodyPr>
            <a:normAutofit fontScale="90000"/>
          </a:bodyPr>
          <a:lstStyle/>
          <a:p>
            <a:r>
              <a:rPr lang="sv-SE" sz="4000" dirty="0" err="1" smtClean="0">
                <a:latin typeface="Times New Roman"/>
                <a:cs typeface="Times New Roman"/>
              </a:rPr>
              <a:t>Relating</a:t>
            </a:r>
            <a:r>
              <a:rPr lang="sv-SE" sz="4000" dirty="0" smtClean="0">
                <a:latin typeface="Times New Roman"/>
                <a:cs typeface="Times New Roman"/>
              </a:rPr>
              <a:t> </a:t>
            </a:r>
            <a:r>
              <a:rPr lang="sv-SE" sz="4000" dirty="0" err="1" smtClean="0">
                <a:latin typeface="Times New Roman"/>
                <a:cs typeface="Times New Roman"/>
              </a:rPr>
              <a:t>controlled</a:t>
            </a:r>
            <a:r>
              <a:rPr lang="sv-SE" sz="4000" dirty="0" smtClean="0">
                <a:latin typeface="Times New Roman"/>
                <a:cs typeface="Times New Roman"/>
              </a:rPr>
              <a:t> by </a:t>
            </a:r>
            <a:r>
              <a:rPr lang="sv-SE" sz="4000" dirty="0" err="1" smtClean="0">
                <a:latin typeface="Times New Roman"/>
                <a:cs typeface="Times New Roman"/>
              </a:rPr>
              <a:t>arbitrary</a:t>
            </a:r>
            <a:r>
              <a:rPr lang="sv-SE" sz="4000" dirty="0" smtClean="0">
                <a:latin typeface="Times New Roman"/>
                <a:cs typeface="Times New Roman"/>
              </a:rPr>
              <a:t> </a:t>
            </a:r>
            <a:r>
              <a:rPr lang="sv-SE" sz="4000" dirty="0" err="1" smtClean="0">
                <a:latin typeface="Times New Roman"/>
                <a:cs typeface="Times New Roman"/>
              </a:rPr>
              <a:t>contextual</a:t>
            </a:r>
            <a:r>
              <a:rPr lang="sv-SE" sz="4000" dirty="0" smtClean="0">
                <a:latin typeface="Times New Roman"/>
                <a:cs typeface="Times New Roman"/>
              </a:rPr>
              <a:t> </a:t>
            </a:r>
            <a:r>
              <a:rPr lang="sv-SE" sz="4000" dirty="0" err="1" smtClean="0">
                <a:latin typeface="Times New Roman"/>
                <a:cs typeface="Times New Roman"/>
              </a:rPr>
              <a:t>cues</a:t>
            </a:r>
            <a:endParaRPr lang="sv-SE" sz="4000" dirty="0">
              <a:latin typeface="Times New Roman"/>
              <a:cs typeface="Times New Roman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89024" y="2174920"/>
            <a:ext cx="7272339" cy="4011903"/>
          </a:xfrm>
        </p:spPr>
        <p:txBody>
          <a:bodyPr/>
          <a:lstStyle/>
          <a:p>
            <a:pPr>
              <a:buNone/>
            </a:pPr>
            <a:r>
              <a:rPr lang="sv-SE" dirty="0" smtClean="0"/>
              <a:t>	</a:t>
            </a:r>
            <a:endParaRPr lang="sv-SE" dirty="0">
              <a:latin typeface="Times New Roman"/>
              <a:cs typeface="Times New Roman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Törneke</a:t>
            </a:r>
            <a:endParaRPr lang="sv-SE" dirty="0"/>
          </a:p>
        </p:txBody>
      </p:sp>
      <p:sp>
        <p:nvSpPr>
          <p:cNvPr id="9" name="textruta 8"/>
          <p:cNvSpPr txBox="1"/>
          <p:nvPr/>
        </p:nvSpPr>
        <p:spPr>
          <a:xfrm>
            <a:off x="5938789" y="2392587"/>
            <a:ext cx="122882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9600" dirty="0" smtClean="0">
                <a:solidFill>
                  <a:srgbClr val="3366FF"/>
                </a:solidFill>
              </a:rPr>
              <a:t>&amp;</a:t>
            </a:r>
            <a:endParaRPr lang="sv-SE" sz="9600" dirty="0">
              <a:solidFill>
                <a:srgbClr val="3366FF"/>
              </a:solidFill>
            </a:endParaRPr>
          </a:p>
        </p:txBody>
      </p:sp>
      <p:sp>
        <p:nvSpPr>
          <p:cNvPr id="11" name="textruta 10"/>
          <p:cNvSpPr txBox="1"/>
          <p:nvPr/>
        </p:nvSpPr>
        <p:spPr>
          <a:xfrm>
            <a:off x="5026199" y="2926816"/>
            <a:ext cx="9936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 smtClean="0"/>
              <a:t> </a:t>
            </a:r>
            <a:r>
              <a:rPr lang="sv-SE" sz="4000" dirty="0" smtClean="0"/>
              <a:t>=</a:t>
            </a:r>
            <a:endParaRPr lang="sv-SE" sz="4000" b="1" dirty="0">
              <a:latin typeface="Times New Roman"/>
              <a:cs typeface="Times New Roman"/>
            </a:endParaRPr>
          </a:p>
        </p:txBody>
      </p:sp>
      <p:sp>
        <p:nvSpPr>
          <p:cNvPr id="12" name="textruta 11"/>
          <p:cNvSpPr txBox="1"/>
          <p:nvPr/>
        </p:nvSpPr>
        <p:spPr>
          <a:xfrm>
            <a:off x="1859316" y="2619039"/>
            <a:ext cx="10383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6000" b="1" dirty="0" smtClean="0">
                <a:latin typeface="Times New Roman"/>
                <a:cs typeface="Times New Roman"/>
              </a:rPr>
              <a:t>@</a:t>
            </a:r>
            <a:endParaRPr lang="sv-SE" sz="6000" b="1" dirty="0">
              <a:latin typeface="Times New Roman"/>
              <a:cs typeface="Times New Roman"/>
            </a:endParaRPr>
          </a:p>
        </p:txBody>
      </p:sp>
      <p:sp>
        <p:nvSpPr>
          <p:cNvPr id="13" name="textruta 12"/>
          <p:cNvSpPr txBox="1"/>
          <p:nvPr/>
        </p:nvSpPr>
        <p:spPr>
          <a:xfrm>
            <a:off x="2897632" y="4794280"/>
            <a:ext cx="3783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smtClean="0">
                <a:solidFill>
                  <a:srgbClr val="FF0000"/>
                </a:solidFill>
              </a:rPr>
              <a:t>#</a:t>
            </a:r>
            <a:r>
              <a:rPr lang="sv-SE" sz="2400" dirty="0" smtClean="0"/>
              <a:t> is the same as 10000 dollars</a:t>
            </a:r>
            <a:endParaRPr lang="sv-SE" sz="2400" dirty="0"/>
          </a:p>
        </p:txBody>
      </p:sp>
      <p:sp>
        <p:nvSpPr>
          <p:cNvPr id="14" name="textruta 13"/>
          <p:cNvSpPr txBox="1"/>
          <p:nvPr/>
        </p:nvSpPr>
        <p:spPr>
          <a:xfrm>
            <a:off x="2051249" y="4794280"/>
            <a:ext cx="59498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 smtClean="0">
                <a:solidFill>
                  <a:srgbClr val="FF0000"/>
                </a:solidFill>
              </a:rPr>
              <a:t>#</a:t>
            </a:r>
            <a:r>
              <a:rPr lang="sv-SE" sz="2400" dirty="0" smtClean="0"/>
              <a:t> is the same as a </a:t>
            </a:r>
            <a:r>
              <a:rPr lang="sv-SE" sz="2400" dirty="0" err="1" smtClean="0"/>
              <a:t>hard</a:t>
            </a:r>
            <a:r>
              <a:rPr lang="sv-SE" sz="2400" dirty="0" smtClean="0"/>
              <a:t> </a:t>
            </a:r>
            <a:r>
              <a:rPr lang="sv-SE" sz="2400" dirty="0" err="1" smtClean="0"/>
              <a:t>punch</a:t>
            </a:r>
            <a:r>
              <a:rPr lang="sv-SE" sz="2400" dirty="0" smtClean="0"/>
              <a:t> on the </a:t>
            </a:r>
            <a:r>
              <a:rPr lang="sv-SE" sz="2400" dirty="0" err="1" smtClean="0"/>
              <a:t>nose</a:t>
            </a:r>
            <a:endParaRPr lang="sv-SE" sz="2400" dirty="0"/>
          </a:p>
        </p:txBody>
      </p:sp>
      <p:sp>
        <p:nvSpPr>
          <p:cNvPr id="16" name="textruta 15"/>
          <p:cNvSpPr txBox="1"/>
          <p:nvPr/>
        </p:nvSpPr>
        <p:spPr>
          <a:xfrm>
            <a:off x="2897632" y="2926816"/>
            <a:ext cx="7606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b="1" dirty="0" smtClean="0">
                <a:latin typeface="Times New Roman"/>
                <a:cs typeface="Times New Roman"/>
              </a:rPr>
              <a:t> &gt;</a:t>
            </a:r>
            <a:endParaRPr lang="sv-SE" sz="4000" b="1" dirty="0">
              <a:latin typeface="Times New Roman"/>
              <a:cs typeface="Times New Roman"/>
            </a:endParaRPr>
          </a:p>
        </p:txBody>
      </p:sp>
      <p:sp>
        <p:nvSpPr>
          <p:cNvPr id="17" name="textruta 16"/>
          <p:cNvSpPr txBox="1"/>
          <p:nvPr/>
        </p:nvSpPr>
        <p:spPr>
          <a:xfrm>
            <a:off x="3942607" y="2593196"/>
            <a:ext cx="6463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7200" dirty="0" smtClean="0">
                <a:solidFill>
                  <a:srgbClr val="FF0000"/>
                </a:solidFill>
              </a:rPr>
              <a:t>#</a:t>
            </a:r>
            <a:endParaRPr lang="sv-SE" sz="7200" dirty="0">
              <a:solidFill>
                <a:srgbClr val="FF0000"/>
              </a:solidFill>
            </a:endParaRPr>
          </a:p>
        </p:txBody>
      </p:sp>
      <p:sp>
        <p:nvSpPr>
          <p:cNvPr id="18" name="Platshållare för bild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6193-B5E9-164A-B147-48CC2067F3BF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  <p:bldP spid="11" grpId="0"/>
      <p:bldP spid="12" grpId="0"/>
      <p:bldP spid="13" grpId="0"/>
      <p:bldP spid="13" grpId="1"/>
      <p:bldP spid="14" grpId="0"/>
      <p:bldP spid="16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idx="4294967295"/>
          </p:nvPr>
        </p:nvSpPr>
        <p:spPr>
          <a:xfrm>
            <a:off x="0" y="288724"/>
            <a:ext cx="9144000" cy="1231900"/>
          </a:xfrm>
        </p:spPr>
        <p:txBody>
          <a:bodyPr/>
          <a:lstStyle/>
          <a:p>
            <a:r>
              <a:rPr lang="en-US" sz="4000" dirty="0" smtClean="0"/>
              <a:t>Contextual change that affects behavior</a:t>
            </a:r>
            <a:endParaRPr lang="en-US" sz="4000" dirty="0"/>
          </a:p>
        </p:txBody>
      </p:sp>
      <p:sp>
        <p:nvSpPr>
          <p:cNvPr id="15" name="Rectangle 28"/>
          <p:cNvSpPr>
            <a:spLocks noChangeArrowheads="1"/>
          </p:cNvSpPr>
          <p:nvPr/>
        </p:nvSpPr>
        <p:spPr bwMode="auto">
          <a:xfrm>
            <a:off x="2392032" y="2674837"/>
            <a:ext cx="1132182" cy="10593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sv-SE" dirty="0">
              <a:solidFill>
                <a:srgbClr val="FF0000"/>
              </a:solidFill>
              <a:effectLst/>
            </a:endParaRPr>
          </a:p>
        </p:txBody>
      </p:sp>
      <p:cxnSp>
        <p:nvCxnSpPr>
          <p:cNvPr id="18" name="Rak pil 17"/>
          <p:cNvCxnSpPr/>
          <p:nvPr/>
        </p:nvCxnSpPr>
        <p:spPr>
          <a:xfrm>
            <a:off x="4027850" y="2995486"/>
            <a:ext cx="1225599" cy="14768"/>
          </a:xfrm>
          <a:prstGeom prst="straightConnector1">
            <a:avLst/>
          </a:prstGeom>
          <a:ln>
            <a:solidFill>
              <a:srgbClr val="00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Rak pil 19"/>
          <p:cNvCxnSpPr/>
          <p:nvPr/>
        </p:nvCxnSpPr>
        <p:spPr>
          <a:xfrm rot="10800000">
            <a:off x="4027850" y="3322853"/>
            <a:ext cx="1225599" cy="1588"/>
          </a:xfrm>
          <a:prstGeom prst="straightConnector1">
            <a:avLst/>
          </a:prstGeom>
          <a:ln w="19050" cap="flat" cmpd="sng" algn="ctr">
            <a:solidFill>
              <a:srgbClr val="000000"/>
            </a:solidFill>
            <a:prstDash val="dash"/>
            <a:round/>
            <a:headEnd type="none" w="med" len="med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Rak pil 20"/>
          <p:cNvCxnSpPr/>
          <p:nvPr/>
        </p:nvCxnSpPr>
        <p:spPr>
          <a:xfrm rot="5400000">
            <a:off x="2158240" y="4541787"/>
            <a:ext cx="1074081" cy="1588"/>
          </a:xfrm>
          <a:prstGeom prst="straightConnector1">
            <a:avLst/>
          </a:prstGeom>
          <a:ln>
            <a:solidFill>
              <a:srgbClr val="00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Rak pil 21"/>
          <p:cNvCxnSpPr/>
          <p:nvPr/>
        </p:nvCxnSpPr>
        <p:spPr>
          <a:xfrm rot="10800000" flipV="1">
            <a:off x="3809840" y="3734151"/>
            <a:ext cx="1704188" cy="1515542"/>
          </a:xfrm>
          <a:prstGeom prst="straightConnector1">
            <a:avLst/>
          </a:prstGeom>
          <a:ln w="19050" cap="flat" cmpd="sng" algn="ctr">
            <a:solidFill>
              <a:srgbClr val="000000"/>
            </a:solidFill>
            <a:prstDash val="dash"/>
            <a:round/>
            <a:headEnd type="none" w="med" len="med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Rak pil 23"/>
          <p:cNvCxnSpPr/>
          <p:nvPr/>
        </p:nvCxnSpPr>
        <p:spPr>
          <a:xfrm flipV="1">
            <a:off x="3809841" y="4005540"/>
            <a:ext cx="1938348" cy="1811198"/>
          </a:xfrm>
          <a:prstGeom prst="straightConnector1">
            <a:avLst/>
          </a:prstGeom>
          <a:ln w="19050" cap="flat" cmpd="sng" algn="ctr">
            <a:solidFill>
              <a:srgbClr val="000000"/>
            </a:solidFill>
            <a:prstDash val="dash"/>
            <a:round/>
            <a:headEnd type="none" w="med" len="med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Rak pil 24"/>
          <p:cNvCxnSpPr/>
          <p:nvPr/>
        </p:nvCxnSpPr>
        <p:spPr>
          <a:xfrm rot="5400000" flipH="1" flipV="1">
            <a:off x="2537031" y="4530507"/>
            <a:ext cx="1096642" cy="1588"/>
          </a:xfrm>
          <a:prstGeom prst="straightConnector1">
            <a:avLst/>
          </a:prstGeom>
          <a:ln w="19050" cap="flat" cmpd="sng" algn="ctr">
            <a:solidFill>
              <a:srgbClr val="000000"/>
            </a:solidFill>
            <a:prstDash val="dash"/>
            <a:round/>
            <a:headEnd type="none" w="med" len="med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28"/>
          <p:cNvSpPr>
            <a:spLocks noChangeArrowheads="1"/>
          </p:cNvSpPr>
          <p:nvPr/>
        </p:nvSpPr>
        <p:spPr bwMode="auto">
          <a:xfrm>
            <a:off x="2392032" y="5249693"/>
            <a:ext cx="1132182" cy="105931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sv-SE" dirty="0">
              <a:solidFill>
                <a:srgbClr val="FFFF00"/>
              </a:solidFill>
              <a:effectLst/>
            </a:endParaRP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5748189" y="2674837"/>
            <a:ext cx="1132182" cy="1059313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sv-SE" dirty="0">
              <a:solidFill>
                <a:srgbClr val="FF0000"/>
              </a:solidFill>
              <a:effectLst/>
            </a:endParaRPr>
          </a:p>
        </p:txBody>
      </p:sp>
      <p:sp>
        <p:nvSpPr>
          <p:cNvPr id="34" name="textruta 33"/>
          <p:cNvSpPr txBox="1"/>
          <p:nvPr/>
        </p:nvSpPr>
        <p:spPr>
          <a:xfrm>
            <a:off x="728607" y="4363684"/>
            <a:ext cx="1965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MORE THAN</a:t>
            </a:r>
            <a:endParaRPr lang="en-US" dirty="0"/>
          </a:p>
        </p:txBody>
      </p:sp>
      <p:sp>
        <p:nvSpPr>
          <p:cNvPr id="37" name="textruta 36"/>
          <p:cNvSpPr txBox="1"/>
          <p:nvPr/>
        </p:nvSpPr>
        <p:spPr>
          <a:xfrm>
            <a:off x="689347" y="4183435"/>
            <a:ext cx="8315097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Some contextual factors influence our way to relate stimuli and</a:t>
            </a:r>
          </a:p>
          <a:p>
            <a:r>
              <a:rPr lang="en-US" sz="2400" dirty="0" err="1" smtClean="0"/>
              <a:t>therby</a:t>
            </a:r>
            <a:r>
              <a:rPr lang="en-US" sz="2400" dirty="0" smtClean="0"/>
              <a:t> stimulus function (the effect stimuli have on our  </a:t>
            </a:r>
          </a:p>
          <a:p>
            <a:r>
              <a:rPr lang="en-US" sz="2400" dirty="0" smtClean="0"/>
              <a:t>behavior) change</a:t>
            </a:r>
          </a:p>
          <a:p>
            <a:r>
              <a:rPr lang="en-US" sz="2400" b="1" u="sng" dirty="0" smtClean="0"/>
              <a:t>This is the key to understanding human language and cognition</a:t>
            </a:r>
          </a:p>
          <a:p>
            <a:endParaRPr lang="en-US" sz="2400" dirty="0" smtClean="0"/>
          </a:p>
          <a:p>
            <a:r>
              <a:rPr lang="en-US" sz="2400" dirty="0" smtClean="0"/>
              <a:t>   </a:t>
            </a:r>
          </a:p>
          <a:p>
            <a:endParaRPr lang="en-US" dirty="0"/>
          </a:p>
        </p:txBody>
      </p:sp>
      <p:sp>
        <p:nvSpPr>
          <p:cNvPr id="38" name="textruta 37"/>
          <p:cNvSpPr txBox="1"/>
          <p:nvPr/>
        </p:nvSpPr>
        <p:spPr>
          <a:xfrm>
            <a:off x="1126904" y="1890007"/>
            <a:ext cx="6825305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Contingencies, operant and respondent </a:t>
            </a:r>
          </a:p>
          <a:p>
            <a:r>
              <a:rPr lang="en-US" sz="2400" dirty="0" smtClean="0"/>
              <a:t> </a:t>
            </a:r>
            <a:r>
              <a:rPr lang="en-US" sz="2400" dirty="0" err="1" smtClean="0"/>
              <a:t>Generalisation</a:t>
            </a:r>
            <a:r>
              <a:rPr lang="en-US" sz="2400" dirty="0" smtClean="0"/>
              <a:t> 		           		           </a:t>
            </a:r>
          </a:p>
          <a:p>
            <a:r>
              <a:rPr lang="en-US" sz="2400" dirty="0" smtClean="0"/>
              <a:t> Relations based on physical characteristics of stimuli</a:t>
            </a:r>
          </a:p>
        </p:txBody>
      </p:sp>
      <p:sp>
        <p:nvSpPr>
          <p:cNvPr id="39" name="textruta 38"/>
          <p:cNvSpPr txBox="1"/>
          <p:nvPr/>
        </p:nvSpPr>
        <p:spPr>
          <a:xfrm>
            <a:off x="1126905" y="3324442"/>
            <a:ext cx="75764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 Humans learn to relate stimuli independently of the stimuli</a:t>
            </a:r>
          </a:p>
          <a:p>
            <a:r>
              <a:rPr lang="en-US" sz="2400" dirty="0" smtClean="0"/>
              <a:t> related   </a:t>
            </a:r>
            <a:endParaRPr lang="en-US" sz="2400" dirty="0"/>
          </a:p>
        </p:txBody>
      </p:sp>
      <p:sp>
        <p:nvSpPr>
          <p:cNvPr id="41" name="textruta 40"/>
          <p:cNvSpPr txBox="1"/>
          <p:nvPr/>
        </p:nvSpPr>
        <p:spPr>
          <a:xfrm>
            <a:off x="3809839" y="2490171"/>
            <a:ext cx="1376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LESS THAN</a:t>
            </a:r>
            <a:endParaRPr lang="en-US" dirty="0"/>
          </a:p>
        </p:txBody>
      </p:sp>
      <p:sp>
        <p:nvSpPr>
          <p:cNvPr id="17" name="Platshållare för bildnumm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2F59F-E7E6-A747-AECD-56F2AF723B38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19" name="Platshållare för sidfo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Törneke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28" grpId="0" animBg="1"/>
      <p:bldP spid="28" grpId="1" animBg="1"/>
      <p:bldP spid="29" grpId="0" animBg="1"/>
      <p:bldP spid="29" grpId="1" animBg="1"/>
      <p:bldP spid="34" grpId="0"/>
      <p:bldP spid="34" grpId="1"/>
      <p:bldP spid="37" grpId="0"/>
      <p:bldP spid="38" grpId="0"/>
      <p:bldP spid="38" grpId="1"/>
      <p:bldP spid="38" grpId="2"/>
      <p:bldP spid="39" grpId="0"/>
      <p:bldP spid="39" grpId="1"/>
      <p:bldP spid="39" grpId="2"/>
      <p:bldP spid="41" grpId="0"/>
      <p:bldP spid="41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idx="4294967295"/>
          </p:nvPr>
        </p:nvSpPr>
        <p:spPr>
          <a:xfrm>
            <a:off x="0" y="288724"/>
            <a:ext cx="9144000" cy="1231900"/>
          </a:xfrm>
        </p:spPr>
        <p:txBody>
          <a:bodyPr/>
          <a:lstStyle/>
          <a:p>
            <a:r>
              <a:rPr lang="en-US" dirty="0" smtClean="0"/>
              <a:t>Different relations</a:t>
            </a:r>
            <a:endParaRPr lang="en-US" dirty="0"/>
          </a:p>
        </p:txBody>
      </p:sp>
      <p:sp>
        <p:nvSpPr>
          <p:cNvPr id="15" name="Rectangle 28"/>
          <p:cNvSpPr>
            <a:spLocks noChangeArrowheads="1"/>
          </p:cNvSpPr>
          <p:nvPr/>
        </p:nvSpPr>
        <p:spPr bwMode="auto">
          <a:xfrm>
            <a:off x="2392032" y="2674837"/>
            <a:ext cx="1132182" cy="10593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sv-SE" dirty="0">
              <a:solidFill>
                <a:srgbClr val="FF0000"/>
              </a:solidFill>
              <a:effectLst/>
            </a:endParaRPr>
          </a:p>
        </p:txBody>
      </p:sp>
      <p:cxnSp>
        <p:nvCxnSpPr>
          <p:cNvPr id="18" name="Rak pil 17"/>
          <p:cNvCxnSpPr/>
          <p:nvPr/>
        </p:nvCxnSpPr>
        <p:spPr>
          <a:xfrm>
            <a:off x="4027850" y="2995486"/>
            <a:ext cx="1225599" cy="14768"/>
          </a:xfrm>
          <a:prstGeom prst="straightConnector1">
            <a:avLst/>
          </a:prstGeom>
          <a:ln>
            <a:solidFill>
              <a:srgbClr val="00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Rak pil 19"/>
          <p:cNvCxnSpPr/>
          <p:nvPr/>
        </p:nvCxnSpPr>
        <p:spPr>
          <a:xfrm rot="10800000">
            <a:off x="4027850" y="3322853"/>
            <a:ext cx="1225599" cy="1588"/>
          </a:xfrm>
          <a:prstGeom prst="straightConnector1">
            <a:avLst/>
          </a:prstGeom>
          <a:ln w="19050" cap="flat" cmpd="sng" algn="ctr">
            <a:solidFill>
              <a:srgbClr val="000000"/>
            </a:solidFill>
            <a:prstDash val="dash"/>
            <a:round/>
            <a:headEnd type="none" w="med" len="med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Rak pil 20"/>
          <p:cNvCxnSpPr/>
          <p:nvPr/>
        </p:nvCxnSpPr>
        <p:spPr>
          <a:xfrm rot="5400000">
            <a:off x="2158240" y="4541787"/>
            <a:ext cx="1074081" cy="1588"/>
          </a:xfrm>
          <a:prstGeom prst="straightConnector1">
            <a:avLst/>
          </a:prstGeom>
          <a:ln>
            <a:solidFill>
              <a:srgbClr val="00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Rak pil 21"/>
          <p:cNvCxnSpPr/>
          <p:nvPr/>
        </p:nvCxnSpPr>
        <p:spPr>
          <a:xfrm rot="10800000" flipV="1">
            <a:off x="3809840" y="3734151"/>
            <a:ext cx="1704188" cy="1515542"/>
          </a:xfrm>
          <a:prstGeom prst="straightConnector1">
            <a:avLst/>
          </a:prstGeom>
          <a:ln w="19050" cap="flat" cmpd="sng" algn="ctr">
            <a:solidFill>
              <a:srgbClr val="000000"/>
            </a:solidFill>
            <a:prstDash val="dash"/>
            <a:round/>
            <a:headEnd type="none" w="med" len="med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Rak pil 23"/>
          <p:cNvCxnSpPr/>
          <p:nvPr/>
        </p:nvCxnSpPr>
        <p:spPr>
          <a:xfrm flipV="1">
            <a:off x="3809841" y="4005540"/>
            <a:ext cx="1938348" cy="1811198"/>
          </a:xfrm>
          <a:prstGeom prst="straightConnector1">
            <a:avLst/>
          </a:prstGeom>
          <a:ln w="19050" cap="flat" cmpd="sng" algn="ctr">
            <a:solidFill>
              <a:srgbClr val="000000"/>
            </a:solidFill>
            <a:prstDash val="dash"/>
            <a:round/>
            <a:headEnd type="none" w="med" len="med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Rak pil 24"/>
          <p:cNvCxnSpPr/>
          <p:nvPr/>
        </p:nvCxnSpPr>
        <p:spPr>
          <a:xfrm rot="5400000" flipH="1" flipV="1">
            <a:off x="2537031" y="4530507"/>
            <a:ext cx="1096642" cy="1588"/>
          </a:xfrm>
          <a:prstGeom prst="straightConnector1">
            <a:avLst/>
          </a:prstGeom>
          <a:ln w="19050" cap="flat" cmpd="sng" algn="ctr">
            <a:solidFill>
              <a:srgbClr val="000000"/>
            </a:solidFill>
            <a:prstDash val="dash"/>
            <a:round/>
            <a:headEnd type="none" w="med" len="med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28"/>
          <p:cNvSpPr>
            <a:spLocks noChangeArrowheads="1"/>
          </p:cNvSpPr>
          <p:nvPr/>
        </p:nvSpPr>
        <p:spPr bwMode="auto">
          <a:xfrm>
            <a:off x="2392032" y="5249693"/>
            <a:ext cx="1132182" cy="105931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sv-SE" dirty="0">
              <a:solidFill>
                <a:srgbClr val="FFFF00"/>
              </a:solidFill>
              <a:effectLst/>
            </a:endParaRP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5748189" y="2674837"/>
            <a:ext cx="1132182" cy="1059313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sv-SE" dirty="0">
              <a:solidFill>
                <a:srgbClr val="FF0000"/>
              </a:solidFill>
              <a:effectLst/>
            </a:endParaRPr>
          </a:p>
        </p:txBody>
      </p:sp>
      <p:sp>
        <p:nvSpPr>
          <p:cNvPr id="34" name="textruta 33"/>
          <p:cNvSpPr txBox="1"/>
          <p:nvPr/>
        </p:nvSpPr>
        <p:spPr>
          <a:xfrm>
            <a:off x="770240" y="4363684"/>
            <a:ext cx="1924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MORE THAN</a:t>
            </a:r>
            <a:endParaRPr lang="en-US" dirty="0"/>
          </a:p>
        </p:txBody>
      </p:sp>
      <p:sp>
        <p:nvSpPr>
          <p:cNvPr id="41" name="textruta 40"/>
          <p:cNvSpPr txBox="1"/>
          <p:nvPr/>
        </p:nvSpPr>
        <p:spPr>
          <a:xfrm>
            <a:off x="4081053" y="2490171"/>
            <a:ext cx="1376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LESS THAN</a:t>
            </a:r>
            <a:endParaRPr lang="en-US" dirty="0"/>
          </a:p>
        </p:txBody>
      </p:sp>
      <p:sp>
        <p:nvSpPr>
          <p:cNvPr id="17" name="Platshållare för bildnumm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2F59F-E7E6-A747-AECD-56F2AF723B38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9" name="Platshållare för sidfo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Törneke</a:t>
            </a:r>
            <a:endParaRPr lang="en-US"/>
          </a:p>
        </p:txBody>
      </p:sp>
      <p:sp useBgFill="1">
        <p:nvSpPr>
          <p:cNvPr id="23" name="textruta 22"/>
          <p:cNvSpPr txBox="1"/>
          <p:nvPr/>
        </p:nvSpPr>
        <p:spPr>
          <a:xfrm>
            <a:off x="3758375" y="2490171"/>
            <a:ext cx="1989814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dirty="0" smtClean="0"/>
              <a:t>   IN FRONT OF</a:t>
            </a:r>
            <a:endParaRPr lang="en-US" dirty="0"/>
          </a:p>
        </p:txBody>
      </p:sp>
      <p:sp useBgFill="1">
        <p:nvSpPr>
          <p:cNvPr id="26" name="textruta 25"/>
          <p:cNvSpPr txBox="1"/>
          <p:nvPr/>
        </p:nvSpPr>
        <p:spPr>
          <a:xfrm>
            <a:off x="934519" y="4363684"/>
            <a:ext cx="1515221" cy="3693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dirty="0" smtClean="0"/>
              <a:t>        BEHIND       </a:t>
            </a:r>
            <a:endParaRPr lang="en-US" dirty="0"/>
          </a:p>
        </p:txBody>
      </p:sp>
      <p:sp useBgFill="1">
        <p:nvSpPr>
          <p:cNvPr id="27" name="textruta 26"/>
          <p:cNvSpPr txBox="1"/>
          <p:nvPr/>
        </p:nvSpPr>
        <p:spPr>
          <a:xfrm>
            <a:off x="770240" y="4363684"/>
            <a:ext cx="1881698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dirty="0" smtClean="0"/>
              <a:t>        BEFORE              </a:t>
            </a:r>
            <a:endParaRPr lang="en-US" dirty="0"/>
          </a:p>
        </p:txBody>
      </p:sp>
      <p:sp useBgFill="1">
        <p:nvSpPr>
          <p:cNvPr id="30" name="textruta 29"/>
          <p:cNvSpPr txBox="1"/>
          <p:nvPr/>
        </p:nvSpPr>
        <p:spPr>
          <a:xfrm>
            <a:off x="4027850" y="2441488"/>
            <a:ext cx="1402794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dirty="0" smtClean="0"/>
              <a:t>    AFTER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6" grpId="0" animBg="1"/>
      <p:bldP spid="27" grpId="0" animBg="1"/>
      <p:bldP spid="3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An exercise</a:t>
            </a:r>
            <a:endParaRPr lang="en-US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Platshållare för sidfo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Törneke</a:t>
            </a:r>
            <a:endParaRPr lang="en-US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2F59F-E7E6-A747-AECD-56F2AF723B38}" type="slidenum">
              <a:rPr lang="en-US" smtClean="0"/>
              <a:pPr/>
              <a:t>17</a:t>
            </a:fld>
            <a:endParaRPr lang="en-US"/>
          </a:p>
        </p:txBody>
      </p:sp>
      <p:sp useBgFill="1">
        <p:nvSpPr>
          <p:cNvPr id="6" name="textruta 5"/>
          <p:cNvSpPr txBox="1"/>
          <p:nvPr/>
        </p:nvSpPr>
        <p:spPr>
          <a:xfrm>
            <a:off x="983049" y="0"/>
            <a:ext cx="6538339" cy="677108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	</a:t>
            </a:r>
          </a:p>
          <a:p>
            <a:r>
              <a:rPr lang="en-US" sz="3200" b="1" i="1" dirty="0" smtClean="0"/>
              <a:t>In what way is…</a:t>
            </a:r>
            <a:r>
              <a:rPr lang="en-US" sz="2800" dirty="0" smtClean="0"/>
              <a:t>			</a:t>
            </a:r>
            <a:r>
              <a:rPr lang="en-US" sz="2400" dirty="0" smtClean="0"/>
              <a:t>	</a:t>
            </a:r>
          </a:p>
          <a:p>
            <a:r>
              <a:rPr lang="en-US" sz="2400" dirty="0" smtClean="0"/>
              <a:t>					</a:t>
            </a:r>
          </a:p>
          <a:p>
            <a:r>
              <a:rPr lang="en-US" sz="2400" dirty="0" smtClean="0"/>
              <a:t>					</a:t>
            </a:r>
          </a:p>
          <a:p>
            <a:r>
              <a:rPr lang="en-US" sz="2400" dirty="0" smtClean="0"/>
              <a:t>1.					1. behind				1.</a:t>
            </a:r>
          </a:p>
          <a:p>
            <a:endParaRPr lang="en-US" sz="2400" dirty="0" smtClean="0"/>
          </a:p>
          <a:p>
            <a:r>
              <a:rPr lang="en-US" sz="2400" dirty="0" smtClean="0"/>
              <a:t>2.					2. longer than			2.</a:t>
            </a:r>
          </a:p>
          <a:p>
            <a:endParaRPr lang="en-US" sz="2400" dirty="0" smtClean="0"/>
          </a:p>
          <a:p>
            <a:r>
              <a:rPr lang="en-US" sz="2400" dirty="0" smtClean="0"/>
              <a:t>3.					3. before				3.</a:t>
            </a:r>
          </a:p>
          <a:p>
            <a:pPr>
              <a:buFont typeface="+mj-lt"/>
              <a:buAutoNum type="arabicPeriod"/>
            </a:pPr>
            <a:endParaRPr lang="en-US" sz="2400" dirty="0" smtClean="0"/>
          </a:p>
          <a:p>
            <a:r>
              <a:rPr lang="en-US" sz="2400" dirty="0" smtClean="0"/>
              <a:t>4.					4. better than			4.</a:t>
            </a:r>
          </a:p>
          <a:p>
            <a:pPr>
              <a:buFont typeface="+mj-lt"/>
              <a:buAutoNum type="arabicPeriod"/>
            </a:pPr>
            <a:endParaRPr lang="en-US" sz="2400" dirty="0" smtClean="0"/>
          </a:p>
          <a:p>
            <a:r>
              <a:rPr lang="en-US" sz="2400" dirty="0" smtClean="0"/>
              <a:t>5.					5. inside				5.</a:t>
            </a:r>
          </a:p>
          <a:p>
            <a:pPr>
              <a:buFont typeface="+mj-lt"/>
              <a:buAutoNum type="arabicPeriod"/>
            </a:pPr>
            <a:endParaRPr lang="en-US" sz="2400" dirty="0" smtClean="0"/>
          </a:p>
          <a:p>
            <a:r>
              <a:rPr lang="en-US" sz="2400" dirty="0" smtClean="0"/>
              <a:t>6.					6. same as			      6.</a:t>
            </a:r>
          </a:p>
          <a:p>
            <a:pPr>
              <a:buFont typeface="+mj-lt"/>
              <a:buAutoNum type="arabicPeriod"/>
            </a:pPr>
            <a:endParaRPr lang="en-US" sz="2400" dirty="0" smtClean="0"/>
          </a:p>
          <a:p>
            <a:r>
              <a:rPr lang="en-US" sz="2400" dirty="0" smtClean="0"/>
              <a:t>7.					7. part of				7.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20878" y="846138"/>
            <a:ext cx="8783566" cy="1143000"/>
          </a:xfrm>
        </p:spPr>
        <p:txBody>
          <a:bodyPr/>
          <a:lstStyle/>
          <a:p>
            <a:r>
              <a:rPr lang="en-US" sz="4000" dirty="0" smtClean="0">
                <a:latin typeface="Times New Roman"/>
                <a:cs typeface="Times New Roman"/>
              </a:rPr>
              <a:t>Relational framing and it’s </a:t>
            </a:r>
            <a:br>
              <a:rPr lang="en-US" sz="4000" dirty="0" smtClean="0">
                <a:latin typeface="Times New Roman"/>
                <a:cs typeface="Times New Roman"/>
              </a:rPr>
            </a:br>
            <a:r>
              <a:rPr lang="en-US" sz="4000" dirty="0" smtClean="0">
                <a:latin typeface="Times New Roman"/>
                <a:cs typeface="Times New Roman"/>
              </a:rPr>
              <a:t>effect on human behavior</a:t>
            </a:r>
            <a:endParaRPr lang="en-US" sz="4000" dirty="0">
              <a:latin typeface="Times New Roman"/>
              <a:cs typeface="Times New Roman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2584922"/>
            <a:ext cx="8229600" cy="289117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200" dirty="0" smtClean="0">
                <a:latin typeface="Times New Roman"/>
                <a:cs typeface="Times New Roman"/>
              </a:rPr>
              <a:t>Two main areas:</a:t>
            </a:r>
          </a:p>
          <a:p>
            <a:pPr algn="ctr">
              <a:buNone/>
            </a:pPr>
            <a:r>
              <a:rPr lang="en-US" sz="3200" i="1" dirty="0" smtClean="0">
                <a:latin typeface="Times New Roman"/>
                <a:cs typeface="Times New Roman"/>
              </a:rPr>
              <a:t>The ability to follow instructions (rule governed behavior)</a:t>
            </a:r>
          </a:p>
          <a:p>
            <a:pPr algn="ctr">
              <a:buNone/>
            </a:pPr>
            <a:r>
              <a:rPr lang="en-US" sz="3200" i="1" dirty="0" smtClean="0">
                <a:latin typeface="Times New Roman"/>
                <a:cs typeface="Times New Roman"/>
              </a:rPr>
              <a:t>The way we interact with our own behavior (self)</a:t>
            </a:r>
          </a:p>
          <a:p>
            <a:pPr algn="ctr"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					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Törneke</a:t>
            </a:r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6193-B5E9-164A-B147-48CC2067F3BF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dåtböjd 1"/>
          <p:cNvSpPr/>
          <p:nvPr/>
        </p:nvSpPr>
        <p:spPr>
          <a:xfrm>
            <a:off x="3465022" y="3313377"/>
            <a:ext cx="3699705" cy="2402198"/>
          </a:xfrm>
          <a:prstGeom prst="curvedDownArrow">
            <a:avLst>
              <a:gd name="adj1" fmla="val 19872"/>
              <a:gd name="adj2" fmla="val 62043"/>
              <a:gd name="adj3" fmla="val 22484"/>
            </a:avLst>
          </a:prstGeom>
          <a:solidFill>
            <a:schemeClr val="accent2">
              <a:lumMod val="75000"/>
              <a:lumOff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3" name="Nedåtböjd 2"/>
          <p:cNvSpPr/>
          <p:nvPr/>
        </p:nvSpPr>
        <p:spPr>
          <a:xfrm>
            <a:off x="3896049" y="3368967"/>
            <a:ext cx="3478826" cy="2346608"/>
          </a:xfrm>
          <a:prstGeom prst="curvedDownArrow">
            <a:avLst>
              <a:gd name="adj1" fmla="val 22188"/>
              <a:gd name="adj2" fmla="val 50000"/>
              <a:gd name="adj3" fmla="val 25000"/>
            </a:avLst>
          </a:prstGeom>
          <a:solidFill>
            <a:schemeClr val="accent2">
              <a:lumMod val="90000"/>
              <a:lumOff val="1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textruta 6"/>
          <p:cNvSpPr txBox="1"/>
          <p:nvPr/>
        </p:nvSpPr>
        <p:spPr>
          <a:xfrm>
            <a:off x="7344189" y="4114110"/>
            <a:ext cx="151836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 smtClean="0"/>
              <a:t>Rigidity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9" name="textruta 8"/>
          <p:cNvSpPr txBox="1"/>
          <p:nvPr/>
        </p:nvSpPr>
        <p:spPr>
          <a:xfrm>
            <a:off x="3340781" y="1600694"/>
            <a:ext cx="545714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2">
                    <a:lumMod val="90000"/>
                    <a:lumOff val="10000"/>
                  </a:schemeClr>
                </a:solidFill>
              </a:rPr>
              <a:t>Experiential avoidance</a:t>
            </a:r>
            <a:r>
              <a:rPr lang="en-US" sz="2400" b="1" dirty="0" smtClean="0"/>
              <a:t>: </a:t>
            </a:r>
            <a:r>
              <a:rPr lang="en-US" sz="2400" dirty="0" smtClean="0"/>
              <a:t>Following of self-</a:t>
            </a:r>
          </a:p>
          <a:p>
            <a:r>
              <a:rPr lang="en-US" sz="2400" dirty="0" smtClean="0"/>
              <a:t>instructions to control, extinguish or lessen</a:t>
            </a:r>
          </a:p>
          <a:p>
            <a:r>
              <a:rPr lang="en-US" sz="2400" dirty="0" smtClean="0"/>
              <a:t>private responses such as feelings, thoughts, </a:t>
            </a:r>
          </a:p>
          <a:p>
            <a:r>
              <a:rPr lang="en-US" sz="2400" dirty="0" smtClean="0"/>
              <a:t>memories and bodily sensations</a:t>
            </a:r>
            <a:endParaRPr lang="en-US" sz="2400" dirty="0"/>
          </a:p>
        </p:txBody>
      </p:sp>
      <p:sp>
        <p:nvSpPr>
          <p:cNvPr id="10" name="textruta 9"/>
          <p:cNvSpPr txBox="1"/>
          <p:nvPr/>
        </p:nvSpPr>
        <p:spPr>
          <a:xfrm>
            <a:off x="3340780" y="400366"/>
            <a:ext cx="566366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Fusion</a:t>
            </a:r>
            <a:r>
              <a:rPr lang="en-US" sz="2400" dirty="0" smtClean="0"/>
              <a:t>: Not distinguishing, in the moment, “I” from subtle/private self–instructions (your own responses)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3" name="Nedåtböjd 12"/>
          <p:cNvSpPr/>
          <p:nvPr/>
        </p:nvSpPr>
        <p:spPr>
          <a:xfrm>
            <a:off x="3520243" y="3313377"/>
            <a:ext cx="3823946" cy="2402198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Upp 13"/>
          <p:cNvSpPr/>
          <p:nvPr/>
        </p:nvSpPr>
        <p:spPr>
          <a:xfrm>
            <a:off x="952536" y="1108253"/>
            <a:ext cx="1423363" cy="4662914"/>
          </a:xfrm>
          <a:prstGeom prst="upArrow">
            <a:avLst>
              <a:gd name="adj1" fmla="val 29213"/>
              <a:gd name="adj2" fmla="val 7267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textruta 14"/>
          <p:cNvSpPr txBox="1"/>
          <p:nvPr/>
        </p:nvSpPr>
        <p:spPr>
          <a:xfrm>
            <a:off x="952536" y="4514219"/>
            <a:ext cx="1442372" cy="4616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62802D"/>
                </a:solidFill>
              </a:rPr>
              <a:t>Now–later</a:t>
            </a:r>
            <a:endParaRPr lang="en-US" sz="2400" dirty="0">
              <a:solidFill>
                <a:srgbClr val="62802D"/>
              </a:solidFill>
            </a:endParaRPr>
          </a:p>
        </p:txBody>
      </p:sp>
      <p:sp useBgFill="1">
        <p:nvSpPr>
          <p:cNvPr id="16" name="textruta 15"/>
          <p:cNvSpPr txBox="1"/>
          <p:nvPr/>
        </p:nvSpPr>
        <p:spPr>
          <a:xfrm>
            <a:off x="1272017" y="3883277"/>
            <a:ext cx="907821" cy="46166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62802D"/>
                </a:solidFill>
              </a:rPr>
              <a:t>If–so</a:t>
            </a:r>
            <a:endParaRPr lang="en-US" sz="2400" dirty="0">
              <a:solidFill>
                <a:srgbClr val="62802D"/>
              </a:solidFill>
            </a:endParaRPr>
          </a:p>
        </p:txBody>
      </p:sp>
      <p:sp useBgFill="1">
        <p:nvSpPr>
          <p:cNvPr id="17" name="textruta 16"/>
          <p:cNvSpPr txBox="1"/>
          <p:nvPr/>
        </p:nvSpPr>
        <p:spPr>
          <a:xfrm>
            <a:off x="852225" y="3138134"/>
            <a:ext cx="1482197" cy="4616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62802D"/>
                </a:solidFill>
              </a:rPr>
              <a:t> More–less</a:t>
            </a:r>
            <a:endParaRPr lang="en-US" sz="2400" dirty="0">
              <a:solidFill>
                <a:srgbClr val="62802D"/>
              </a:solidFill>
            </a:endParaRPr>
          </a:p>
        </p:txBody>
      </p:sp>
      <p:sp useBgFill="1">
        <p:nvSpPr>
          <p:cNvPr id="18" name="textruta 17"/>
          <p:cNvSpPr txBox="1"/>
          <p:nvPr/>
        </p:nvSpPr>
        <p:spPr>
          <a:xfrm>
            <a:off x="637847" y="2440193"/>
            <a:ext cx="1875483" cy="46166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62802D"/>
                </a:solidFill>
              </a:rPr>
              <a:t> Better–worse</a:t>
            </a:r>
            <a:endParaRPr lang="en-US" sz="2400" dirty="0">
              <a:solidFill>
                <a:srgbClr val="62802D"/>
              </a:solidFill>
            </a:endParaRPr>
          </a:p>
        </p:txBody>
      </p:sp>
      <p:sp>
        <p:nvSpPr>
          <p:cNvPr id="19" name="textruta 18"/>
          <p:cNvSpPr txBox="1"/>
          <p:nvPr/>
        </p:nvSpPr>
        <p:spPr>
          <a:xfrm>
            <a:off x="248488" y="400366"/>
            <a:ext cx="30922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62802D"/>
                </a:solidFill>
              </a:rPr>
              <a:t>Consequence</a:t>
            </a:r>
            <a:endParaRPr lang="en-US" sz="4000" dirty="0">
              <a:solidFill>
                <a:srgbClr val="62802D"/>
              </a:solidFill>
            </a:endParaRPr>
          </a:p>
        </p:txBody>
      </p:sp>
      <p:sp>
        <p:nvSpPr>
          <p:cNvPr id="20" name="textruta 19"/>
          <p:cNvSpPr txBox="1"/>
          <p:nvPr/>
        </p:nvSpPr>
        <p:spPr>
          <a:xfrm>
            <a:off x="248488" y="5771166"/>
            <a:ext cx="27751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62802D"/>
                </a:solidFill>
              </a:rPr>
              <a:t>  Antecedent</a:t>
            </a:r>
            <a:endParaRPr lang="en-US" sz="4000" dirty="0">
              <a:solidFill>
                <a:srgbClr val="62802D"/>
              </a:solidFill>
            </a:endParaRPr>
          </a:p>
        </p:txBody>
      </p:sp>
      <p:sp>
        <p:nvSpPr>
          <p:cNvPr id="21" name="Platshållare för sidfot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Törneke</a:t>
            </a:r>
            <a:endParaRPr lang="en-US" dirty="0"/>
          </a:p>
        </p:txBody>
      </p:sp>
      <p:sp>
        <p:nvSpPr>
          <p:cNvPr id="22" name="Platshållare för bildnumm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6193-B5E9-164A-B147-48CC2067F3BF}" type="slidenum">
              <a:rPr lang="en-US" smtClean="0"/>
              <a:pPr/>
              <a:t>19</a:t>
            </a:fld>
            <a:endParaRPr lang="en-US" dirty="0"/>
          </a:p>
        </p:txBody>
      </p:sp>
      <p:sp useBgFill="1">
        <p:nvSpPr>
          <p:cNvPr id="23" name="textruta 22"/>
          <p:cNvSpPr txBox="1"/>
          <p:nvPr/>
        </p:nvSpPr>
        <p:spPr>
          <a:xfrm>
            <a:off x="637847" y="5245264"/>
            <a:ext cx="2277186" cy="46166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62802D"/>
                </a:solidFill>
              </a:rPr>
              <a:t>…is the same as…</a:t>
            </a:r>
            <a:endParaRPr lang="en-US" sz="2400" dirty="0">
              <a:solidFill>
                <a:srgbClr val="62802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7" grpId="0"/>
      <p:bldP spid="9" grpId="0"/>
      <p:bldP spid="10" grpId="0"/>
      <p:bldP spid="13" grpId="0" animBg="1"/>
      <p:bldP spid="13" grpId="1" animBg="1"/>
      <p:bldP spid="15" grpId="0" animBg="1"/>
      <p:bldP spid="16" grpId="0" animBg="1"/>
      <p:bldP spid="17" grpId="0" animBg="1"/>
      <p:bldP spid="18" grpId="0" animBg="1"/>
      <p:bldP spid="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voidance loop"/>
          <p:cNvPicPr>
            <a:picLocks noGrp="1" noChangeAspect="1" noChangeArrowheads="1"/>
          </p:cNvPicPr>
          <p:nvPr/>
        </p:nvPicPr>
        <p:blipFill>
          <a:blip r:embed="rId3"/>
          <a:srcRect l="-24387" r="-24387"/>
          <a:stretch>
            <a:fillRect/>
          </a:stretch>
        </p:blipFill>
        <p:spPr bwMode="auto">
          <a:xfrm>
            <a:off x="-1896533" y="237068"/>
            <a:ext cx="12886265" cy="6336156"/>
          </a:xfrm>
          <a:prstGeom prst="rect">
            <a:avLst/>
          </a:prstGeom>
          <a:noFill/>
        </p:spPr>
      </p:pic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6193-B5E9-164A-B147-48CC2067F3BF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RFT and it’s clinical implications (ACT)</a:t>
            </a:r>
            <a:endParaRPr lang="en-US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Törneke</a:t>
            </a:r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6193-B5E9-164A-B147-48CC2067F3BF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dåtböjd 1"/>
          <p:cNvSpPr/>
          <p:nvPr/>
        </p:nvSpPr>
        <p:spPr>
          <a:xfrm>
            <a:off x="3644484" y="3313377"/>
            <a:ext cx="3699705" cy="2402198"/>
          </a:xfrm>
          <a:prstGeom prst="curvedDownArrow">
            <a:avLst>
              <a:gd name="adj1" fmla="val 19872"/>
              <a:gd name="adj2" fmla="val 62043"/>
              <a:gd name="adj3" fmla="val 22484"/>
            </a:avLst>
          </a:prstGeom>
          <a:solidFill>
            <a:schemeClr val="accent2">
              <a:lumMod val="75000"/>
              <a:lumOff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3" name="Nedåtböjd 2"/>
          <p:cNvSpPr/>
          <p:nvPr/>
        </p:nvSpPr>
        <p:spPr>
          <a:xfrm>
            <a:off x="3340780" y="3368967"/>
            <a:ext cx="3478826" cy="2346608"/>
          </a:xfrm>
          <a:prstGeom prst="curvedDownArrow">
            <a:avLst>
              <a:gd name="adj1" fmla="val 22188"/>
              <a:gd name="adj2" fmla="val 50000"/>
              <a:gd name="adj3" fmla="val 25000"/>
            </a:avLst>
          </a:prstGeom>
          <a:solidFill>
            <a:schemeClr val="accent2">
              <a:lumMod val="90000"/>
              <a:lumOff val="1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Upp 3"/>
          <p:cNvSpPr/>
          <p:nvPr/>
        </p:nvSpPr>
        <p:spPr>
          <a:xfrm>
            <a:off x="2695037" y="345143"/>
            <a:ext cx="1291486" cy="5370432"/>
          </a:xfrm>
          <a:prstGeom prst="upArrow">
            <a:avLst>
              <a:gd name="adj1" fmla="val 32429"/>
              <a:gd name="adj2" fmla="val 64824"/>
            </a:avLst>
          </a:prstGeom>
          <a:solidFill>
            <a:schemeClr val="accent2">
              <a:lumMod val="75000"/>
              <a:lumOff val="2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5" name="Upp 4"/>
          <p:cNvSpPr/>
          <p:nvPr/>
        </p:nvSpPr>
        <p:spPr>
          <a:xfrm>
            <a:off x="2277803" y="345143"/>
            <a:ext cx="1366681" cy="5370432"/>
          </a:xfrm>
          <a:prstGeom prst="upArrow">
            <a:avLst>
              <a:gd name="adj1" fmla="val 28543"/>
              <a:gd name="adj2" fmla="val 62946"/>
            </a:avLst>
          </a:prstGeom>
          <a:solidFill>
            <a:schemeClr val="accent2">
              <a:lumMod val="90000"/>
              <a:lumOff val="1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ruta 5"/>
          <p:cNvSpPr txBox="1"/>
          <p:nvPr/>
        </p:nvSpPr>
        <p:spPr>
          <a:xfrm>
            <a:off x="253205" y="601634"/>
            <a:ext cx="1841369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 smtClean="0"/>
              <a:t>Flexibility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7" name="textruta 6"/>
          <p:cNvSpPr txBox="1"/>
          <p:nvPr/>
        </p:nvSpPr>
        <p:spPr>
          <a:xfrm>
            <a:off x="7344189" y="4114110"/>
            <a:ext cx="151836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 smtClean="0"/>
              <a:t>Rigidity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9" name="textruta 8"/>
          <p:cNvSpPr txBox="1"/>
          <p:nvPr/>
        </p:nvSpPr>
        <p:spPr>
          <a:xfrm>
            <a:off x="5126436" y="2440193"/>
            <a:ext cx="33863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2">
                    <a:lumMod val="90000"/>
                    <a:lumOff val="10000"/>
                  </a:schemeClr>
                </a:solidFill>
              </a:rPr>
              <a:t>Experiential avoidance</a:t>
            </a:r>
            <a:endParaRPr lang="en-US" sz="2800" dirty="0">
              <a:solidFill>
                <a:schemeClr val="accent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10" name="textruta 9"/>
          <p:cNvSpPr txBox="1"/>
          <p:nvPr/>
        </p:nvSpPr>
        <p:spPr>
          <a:xfrm>
            <a:off x="6222747" y="1916973"/>
            <a:ext cx="11521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Fusion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textruta 10"/>
          <p:cNvSpPr txBox="1"/>
          <p:nvPr/>
        </p:nvSpPr>
        <p:spPr>
          <a:xfrm>
            <a:off x="253205" y="2178583"/>
            <a:ext cx="23629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2">
                    <a:lumMod val="90000"/>
                    <a:lumOff val="10000"/>
                  </a:schemeClr>
                </a:solidFill>
              </a:rPr>
              <a:t>Effective action</a:t>
            </a:r>
            <a:endParaRPr lang="en-US" sz="2800" dirty="0">
              <a:solidFill>
                <a:schemeClr val="accent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12" name="textruta 11"/>
          <p:cNvSpPr txBox="1"/>
          <p:nvPr/>
        </p:nvSpPr>
        <p:spPr>
          <a:xfrm>
            <a:off x="469366" y="2963413"/>
            <a:ext cx="14912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Defusion</a:t>
            </a:r>
            <a:endParaRPr lang="en-US" sz="2800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Upp 12"/>
          <p:cNvSpPr/>
          <p:nvPr/>
        </p:nvSpPr>
        <p:spPr>
          <a:xfrm>
            <a:off x="2684278" y="345143"/>
            <a:ext cx="1510861" cy="5370431"/>
          </a:xfrm>
          <a:prstGeom prst="upArrow">
            <a:avLst>
              <a:gd name="adj1" fmla="val 24342"/>
              <a:gd name="adj2" fmla="val 63912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latshållare för sidfot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Törneke</a:t>
            </a:r>
            <a:endParaRPr lang="en-US" dirty="0"/>
          </a:p>
        </p:txBody>
      </p:sp>
      <p:sp>
        <p:nvSpPr>
          <p:cNvPr id="15" name="Platshållare för bildnumm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6193-B5E9-164A-B147-48CC2067F3BF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1" grpId="0"/>
      <p:bldP spid="12" grpId="0"/>
      <p:bldP spid="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defusion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4615501"/>
          </a:xfrm>
        </p:spPr>
        <p:txBody>
          <a:bodyPr/>
          <a:lstStyle/>
          <a:p>
            <a:r>
              <a:rPr lang="en-US" dirty="0" smtClean="0"/>
              <a:t>When we are fused with our own responses (feelings, thoughts, memories) these responses are in coordination with the responder (“I”). I am one with my thoughts and feelings, acting “in” or “on” them</a:t>
            </a:r>
          </a:p>
          <a:p>
            <a:r>
              <a:rPr lang="en-US" dirty="0" err="1" smtClean="0"/>
              <a:t>Defusion</a:t>
            </a:r>
            <a:r>
              <a:rPr lang="en-US" dirty="0" smtClean="0"/>
              <a:t> is to relate to your own responses as “I–there–then”, as with a distance from you, a distance optimal for observation</a:t>
            </a:r>
          </a:p>
          <a:p>
            <a:r>
              <a:rPr lang="en-US" dirty="0" smtClean="0"/>
              <a:t>Events framed </a:t>
            </a:r>
            <a:r>
              <a:rPr lang="en-US" smtClean="0"/>
              <a:t>“I–there</a:t>
            </a:r>
            <a:r>
              <a:rPr lang="en-US" dirty="0" smtClean="0"/>
              <a:t>–then” have different stimulus functions (effect your behavior differently) from events framed “I–here–now”</a:t>
            </a:r>
          </a:p>
          <a:p>
            <a:endParaRPr lang="en-US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Törneke</a:t>
            </a:r>
            <a:endParaRPr lang="en-US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6193-B5E9-164A-B147-48CC2067F3BF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effective action?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experiential avoidance your own private responses (thoughts, feelings, memories) are in opposition to effective action. As if you can not move with these present</a:t>
            </a:r>
          </a:p>
          <a:p>
            <a:r>
              <a:rPr lang="en-US" dirty="0" smtClean="0"/>
              <a:t>Frame problematic private events (your own responses)   in coordination with effective action and you can move. Carry them with you and go!</a:t>
            </a:r>
          </a:p>
          <a:p>
            <a:r>
              <a:rPr lang="en-US" dirty="0" smtClean="0"/>
              <a:t>Effective action for what? Values</a:t>
            </a:r>
          </a:p>
          <a:p>
            <a:r>
              <a:rPr lang="en-US" dirty="0" err="1" smtClean="0"/>
              <a:t>Defusion</a:t>
            </a:r>
            <a:r>
              <a:rPr lang="en-US" dirty="0" smtClean="0"/>
              <a:t> and effective action go together, are part of the same movement: </a:t>
            </a:r>
            <a:r>
              <a:rPr lang="en-US" b="1" i="1" dirty="0" smtClean="0"/>
              <a:t>flexibility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Törneke</a:t>
            </a:r>
            <a:endParaRPr lang="en-US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6193-B5E9-164A-B147-48CC2067F3BF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 as “therapy of self”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and yourself, the trap of rigidity:                                       	Not distinguishing between yourself and your                 	private responses (fusion) and…                                              	Setting your private responses in opposition to 	valued action (experiential avoidance)</a:t>
            </a:r>
          </a:p>
          <a:p>
            <a:r>
              <a:rPr lang="en-US" dirty="0" smtClean="0"/>
              <a:t>You and yourself, back to flexibility: 			Act in relation to your private responses so that you 	can observe them with a distance (</a:t>
            </a:r>
            <a:r>
              <a:rPr lang="en-US" dirty="0" err="1" smtClean="0"/>
              <a:t>defusion</a:t>
            </a:r>
            <a:r>
              <a:rPr lang="en-US" dirty="0" smtClean="0"/>
              <a:t>) and…            	Accept them as a part of action in the 	direction you want to go (effective action) </a:t>
            </a:r>
            <a:endParaRPr lang="en-US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Törneke</a:t>
            </a:r>
            <a:endParaRPr lang="en-US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6193-B5E9-164A-B147-48CC2067F3BF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Tools for </a:t>
            </a:r>
            <a:r>
              <a:rPr lang="sv-SE" dirty="0" err="1" smtClean="0"/>
              <a:t>therapy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912813" y="1735138"/>
            <a:ext cx="7313613" cy="1354991"/>
          </a:xfrm>
        </p:spPr>
        <p:txBody>
          <a:bodyPr/>
          <a:lstStyle/>
          <a:p>
            <a:pPr algn="ctr">
              <a:buNone/>
            </a:pPr>
            <a:endParaRPr lang="sv-SE" dirty="0" smtClean="0"/>
          </a:p>
          <a:p>
            <a:pPr algn="ctr">
              <a:buNone/>
            </a:pPr>
            <a:r>
              <a:rPr lang="sv-SE" sz="2400" dirty="0" smtClean="0"/>
              <a:t>      </a:t>
            </a:r>
            <a:r>
              <a:rPr lang="sv-SE" sz="2400" dirty="0" err="1" smtClean="0"/>
              <a:t>Functional</a:t>
            </a:r>
            <a:r>
              <a:rPr lang="sv-SE" sz="2400" dirty="0" smtClean="0"/>
              <a:t> </a:t>
            </a:r>
            <a:r>
              <a:rPr lang="sv-SE" sz="2400" dirty="0" err="1" smtClean="0"/>
              <a:t>analysis</a:t>
            </a:r>
            <a:r>
              <a:rPr lang="sv-SE" sz="2400" dirty="0" smtClean="0"/>
              <a:t> is at the </a:t>
            </a:r>
            <a:r>
              <a:rPr lang="sv-SE" sz="2400" dirty="0" err="1" smtClean="0"/>
              <a:t>root</a:t>
            </a:r>
            <a:r>
              <a:rPr lang="sv-SE" sz="2400" dirty="0" smtClean="0"/>
              <a:t> of ACT</a:t>
            </a:r>
            <a:endParaRPr lang="sv-SE" dirty="0" smtClean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Törneke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60E1-4A00-484B-97DC-47E284BB12D9}" type="slidenum">
              <a:rPr lang="sv-SE" smtClean="0"/>
              <a:pPr/>
              <a:t>25</a:t>
            </a:fld>
            <a:endParaRPr lang="sv-SE"/>
          </a:p>
        </p:txBody>
      </p:sp>
      <p:sp>
        <p:nvSpPr>
          <p:cNvPr id="10" name="Platshållare för innehåll 9"/>
          <p:cNvSpPr>
            <a:spLocks noGrp="1"/>
          </p:cNvSpPr>
          <p:nvPr>
            <p:ph sz="half" idx="13"/>
          </p:nvPr>
        </p:nvSpPr>
        <p:spPr>
          <a:xfrm>
            <a:off x="912813" y="3090129"/>
            <a:ext cx="7315200" cy="1920240"/>
          </a:xfrm>
        </p:spPr>
        <p:txBody>
          <a:bodyPr/>
          <a:lstStyle/>
          <a:p>
            <a:pPr algn="ctr">
              <a:buNone/>
            </a:pPr>
            <a:r>
              <a:rPr lang="sv-SE" sz="2400" dirty="0" err="1" smtClean="0"/>
              <a:t>Metaphor</a:t>
            </a:r>
            <a:endParaRPr lang="sv-SE" sz="2400" dirty="0" smtClean="0"/>
          </a:p>
          <a:p>
            <a:pPr algn="ctr">
              <a:buNone/>
            </a:pPr>
            <a:r>
              <a:rPr lang="sv-SE" sz="2400" dirty="0" err="1" smtClean="0"/>
              <a:t>Experiential</a:t>
            </a:r>
            <a:r>
              <a:rPr lang="sv-SE" sz="2400" dirty="0" smtClean="0"/>
              <a:t> </a:t>
            </a:r>
            <a:r>
              <a:rPr lang="sv-SE" sz="2400" dirty="0" err="1" smtClean="0"/>
              <a:t>excercises</a:t>
            </a:r>
            <a:endParaRPr lang="sv-SE" sz="2400" dirty="0" smtClean="0"/>
          </a:p>
          <a:p>
            <a:pPr>
              <a:buNone/>
            </a:pPr>
            <a:endParaRPr lang="en-US" dirty="0"/>
          </a:p>
        </p:txBody>
      </p:sp>
      <p:sp useBgFill="1">
        <p:nvSpPr>
          <p:cNvPr id="6" name="textruta 5"/>
          <p:cNvSpPr txBox="1"/>
          <p:nvPr/>
        </p:nvSpPr>
        <p:spPr>
          <a:xfrm>
            <a:off x="914400" y="1936194"/>
            <a:ext cx="10438921" cy="575542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Functional analysis</a:t>
            </a:r>
          </a:p>
          <a:p>
            <a:endParaRPr lang="en-US" sz="2400" dirty="0" smtClean="0"/>
          </a:p>
          <a:p>
            <a:r>
              <a:rPr lang="en-US" sz="2400" dirty="0" smtClean="0"/>
              <a:t>What behavior should be analyzed? First and second scene.</a:t>
            </a:r>
          </a:p>
          <a:p>
            <a:r>
              <a:rPr lang="en-US" sz="2400" dirty="0" smtClean="0"/>
              <a:t>Which are the contextual factors (antecedents and consequences) </a:t>
            </a:r>
          </a:p>
          <a:p>
            <a:r>
              <a:rPr lang="en-US" sz="2400" dirty="0" smtClean="0"/>
              <a:t>influencing this behavior?</a:t>
            </a:r>
          </a:p>
          <a:p>
            <a:endParaRPr lang="en-US" sz="2400" dirty="0" smtClean="0"/>
          </a:p>
          <a:p>
            <a:r>
              <a:rPr lang="en-US" sz="2400" dirty="0" smtClean="0"/>
              <a:t>Analysis of both excesses (problematic behavior)</a:t>
            </a:r>
          </a:p>
          <a:p>
            <a:r>
              <a:rPr lang="en-US" sz="2400" dirty="0" smtClean="0"/>
              <a:t>and </a:t>
            </a:r>
            <a:r>
              <a:rPr lang="en-US" sz="2400" dirty="0" err="1" smtClean="0"/>
              <a:t>deficiences</a:t>
            </a:r>
            <a:r>
              <a:rPr lang="en-US" sz="2400" dirty="0" smtClean="0"/>
              <a:t> (alternative behavior)</a:t>
            </a:r>
          </a:p>
          <a:p>
            <a:endParaRPr lang="en-US" sz="2400" dirty="0" smtClean="0"/>
          </a:p>
          <a:p>
            <a:r>
              <a:rPr lang="en-US" sz="2400" dirty="0" smtClean="0"/>
              <a:t>Watch out for </a:t>
            </a:r>
            <a:r>
              <a:rPr lang="en-US" sz="2400" b="1" dirty="0" smtClean="0"/>
              <a:t>fusion</a:t>
            </a:r>
            <a:r>
              <a:rPr lang="en-US" sz="2400" dirty="0" smtClean="0"/>
              <a:t> and </a:t>
            </a:r>
            <a:r>
              <a:rPr lang="en-US" sz="2400" b="1" dirty="0" smtClean="0"/>
              <a:t>experiential avoidance</a:t>
            </a:r>
          </a:p>
          <a:p>
            <a:r>
              <a:rPr lang="en-US" sz="2400" dirty="0" smtClean="0"/>
              <a:t>Work towards </a:t>
            </a:r>
            <a:r>
              <a:rPr lang="en-US" sz="2400" b="1" dirty="0" err="1" smtClean="0"/>
              <a:t>defusion</a:t>
            </a:r>
            <a:r>
              <a:rPr lang="en-US" sz="2400" dirty="0" smtClean="0"/>
              <a:t> and </a:t>
            </a:r>
            <a:r>
              <a:rPr lang="en-US" sz="2400" b="1" dirty="0" smtClean="0"/>
              <a:t>effective action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 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Theoretical assumptions</a:t>
            </a:r>
            <a:endParaRPr lang="en-US" dirty="0"/>
          </a:p>
        </p:txBody>
      </p:sp>
      <p:sp>
        <p:nvSpPr>
          <p:cNvPr id="5" name="Ellips 4"/>
          <p:cNvSpPr/>
          <p:nvPr/>
        </p:nvSpPr>
        <p:spPr>
          <a:xfrm>
            <a:off x="458299" y="1371600"/>
            <a:ext cx="8225816" cy="54864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ruta 6"/>
          <p:cNvSpPr txBox="1"/>
          <p:nvPr/>
        </p:nvSpPr>
        <p:spPr>
          <a:xfrm>
            <a:off x="1647208" y="1371600"/>
            <a:ext cx="5953773" cy="1644432"/>
          </a:xfrm>
          <a:prstGeom prst="rect">
            <a:avLst/>
          </a:prstGeom>
          <a:noFill/>
        </p:spPr>
        <p:txBody>
          <a:bodyPr wrap="square" rtlCol="0">
            <a:prstTxWarp prst="textChevron">
              <a:avLst>
                <a:gd name="adj" fmla="val 50000"/>
              </a:avLst>
            </a:prstTxWarp>
            <a:spAutoFit/>
          </a:bodyPr>
          <a:lstStyle/>
          <a:p>
            <a:r>
              <a:rPr lang="en-US" sz="6000" dirty="0" smtClean="0">
                <a:solidFill>
                  <a:srgbClr val="2C2617"/>
                </a:solidFill>
              </a:rPr>
              <a:t>CONTEXT</a:t>
            </a:r>
          </a:p>
        </p:txBody>
      </p:sp>
      <p:sp>
        <p:nvSpPr>
          <p:cNvPr id="8" name="textruta 7"/>
          <p:cNvSpPr txBox="1"/>
          <p:nvPr/>
        </p:nvSpPr>
        <p:spPr>
          <a:xfrm>
            <a:off x="1647208" y="5212328"/>
            <a:ext cx="5953773" cy="1401363"/>
          </a:xfrm>
          <a:prstGeom prst="rect">
            <a:avLst/>
          </a:prstGeom>
          <a:noFill/>
        </p:spPr>
        <p:txBody>
          <a:bodyPr wrap="none" rtlCol="0">
            <a:prstTxWarp prst="textChevronInverted">
              <a:avLst>
                <a:gd name="adj" fmla="val 50000"/>
              </a:avLst>
            </a:prstTxWarp>
            <a:spAutoFit/>
          </a:bodyPr>
          <a:lstStyle/>
          <a:p>
            <a:r>
              <a:rPr lang="en-US" sz="6000" dirty="0" smtClean="0">
                <a:solidFill>
                  <a:srgbClr val="2C2617"/>
                </a:solidFill>
              </a:rPr>
              <a:t>CONTEXT</a:t>
            </a:r>
            <a:endParaRPr lang="en-US" sz="6000" dirty="0">
              <a:solidFill>
                <a:srgbClr val="2C2617"/>
              </a:solidFill>
            </a:endParaRPr>
          </a:p>
        </p:txBody>
      </p:sp>
      <p:sp>
        <p:nvSpPr>
          <p:cNvPr id="9" name="Vänster-höger 8"/>
          <p:cNvSpPr/>
          <p:nvPr/>
        </p:nvSpPr>
        <p:spPr>
          <a:xfrm>
            <a:off x="1647208" y="3829566"/>
            <a:ext cx="1863789" cy="833377"/>
          </a:xfrm>
          <a:prstGeom prst="leftRightArrow">
            <a:avLst/>
          </a:prstGeom>
          <a:solidFill>
            <a:schemeClr val="tx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" name="Vänster-höger 9"/>
          <p:cNvSpPr/>
          <p:nvPr/>
        </p:nvSpPr>
        <p:spPr>
          <a:xfrm>
            <a:off x="5695774" y="3829566"/>
            <a:ext cx="1905207" cy="833377"/>
          </a:xfrm>
          <a:prstGeom prst="leftRightArrow">
            <a:avLst/>
          </a:prstGeom>
          <a:solidFill>
            <a:srgbClr val="2C261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ruta 11"/>
          <p:cNvSpPr txBox="1"/>
          <p:nvPr/>
        </p:nvSpPr>
        <p:spPr>
          <a:xfrm>
            <a:off x="1167042" y="2461746"/>
            <a:ext cx="69256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Radical behaviorism/functional contextualism</a:t>
            </a:r>
            <a:endParaRPr lang="en-US" sz="2800" dirty="0"/>
          </a:p>
        </p:txBody>
      </p:sp>
      <p:sp>
        <p:nvSpPr>
          <p:cNvPr id="13" name="textruta 12"/>
          <p:cNvSpPr txBox="1"/>
          <p:nvPr/>
        </p:nvSpPr>
        <p:spPr>
          <a:xfrm>
            <a:off x="1167042" y="3352512"/>
            <a:ext cx="501741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Principles of change: operant and </a:t>
            </a:r>
          </a:p>
          <a:p>
            <a:r>
              <a:rPr lang="en-US" sz="2800" dirty="0" smtClean="0"/>
              <a:t>respondent learning</a:t>
            </a:r>
            <a:endParaRPr lang="en-US" sz="2800" dirty="0"/>
          </a:p>
        </p:txBody>
      </p:sp>
      <p:pic>
        <p:nvPicPr>
          <p:cNvPr id="14" name="Bildobjekt 13" descr="j0186102.pict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3861042" y="2617201"/>
            <a:ext cx="1548946" cy="2858896"/>
          </a:xfrm>
          <a:prstGeom prst="rect">
            <a:avLst/>
          </a:prstGeom>
        </p:spPr>
      </p:pic>
      <p:sp>
        <p:nvSpPr>
          <p:cNvPr id="11" name="Platshållare för bild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2F59F-E7E6-A747-AECD-56F2AF723B3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5" name="Platshållare för sidfot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Törneke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7" grpId="0"/>
      <p:bldP spid="7" grpId="1"/>
      <p:bldP spid="8" grpId="0"/>
      <p:bldP spid="8" grpId="1"/>
      <p:bldP spid="9" grpId="0" animBg="1"/>
      <p:bldP spid="9" grpId="1" animBg="1"/>
      <p:bldP spid="10" grpId="0" animBg="1"/>
      <p:bldP spid="10" grpId="1" animBg="1"/>
      <p:bldP spid="12" grpId="0"/>
      <p:bldP spid="12" grpId="1"/>
      <p:bldP spid="12" grpId="2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 flipV="1">
            <a:off x="231775" y="-171450"/>
            <a:ext cx="7219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>
            <a:prstTxWarp prst="textNoShape">
              <a:avLst/>
            </a:prstTxWarp>
            <a:spAutoFit/>
          </a:bodyPr>
          <a:lstStyle/>
          <a:p>
            <a:endParaRPr lang="en-US" sz="1800" i="0" dirty="0">
              <a:latin typeface="Arial" charset="0"/>
            </a:endParaRPr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1382713" y="2906712"/>
            <a:ext cx="0" cy="0"/>
          </a:xfrm>
          <a:prstGeom prst="line">
            <a:avLst/>
          </a:prstGeom>
          <a:noFill/>
          <a:ln w="9525">
            <a:solidFill>
              <a:schemeClr val="accent4">
                <a:lumMod val="10000"/>
              </a:schemeClr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sv-SE" dirty="0">
              <a:solidFill>
                <a:srgbClr val="161616"/>
              </a:solidFill>
            </a:endParaRPr>
          </a:p>
        </p:txBody>
      </p:sp>
      <p:sp>
        <p:nvSpPr>
          <p:cNvPr id="17412" name="Text Box 6"/>
          <p:cNvSpPr txBox="1">
            <a:spLocks noChangeArrowheads="1"/>
          </p:cNvSpPr>
          <p:nvPr/>
        </p:nvSpPr>
        <p:spPr bwMode="auto">
          <a:xfrm>
            <a:off x="1382713" y="962024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800" i="0" dirty="0">
              <a:solidFill>
                <a:srgbClr val="161616"/>
              </a:solidFill>
              <a:latin typeface="Arial" charset="0"/>
            </a:endParaRPr>
          </a:p>
        </p:txBody>
      </p:sp>
      <p:sp>
        <p:nvSpPr>
          <p:cNvPr id="17413" name="Text Box 7"/>
          <p:cNvSpPr txBox="1">
            <a:spLocks noChangeArrowheads="1"/>
          </p:cNvSpPr>
          <p:nvPr/>
        </p:nvSpPr>
        <p:spPr bwMode="auto">
          <a:xfrm>
            <a:off x="468313" y="1150937"/>
            <a:ext cx="8064500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sv-SE" sz="2800" i="0" dirty="0" smtClean="0">
                <a:solidFill>
                  <a:srgbClr val="161616"/>
                </a:solidFill>
                <a:latin typeface="Arial" charset="0"/>
              </a:rPr>
              <a:t>   </a:t>
            </a:r>
            <a:r>
              <a:rPr lang="sv-SE" sz="2800" i="0" u="sng" dirty="0" smtClean="0">
                <a:solidFill>
                  <a:srgbClr val="161616"/>
                </a:solidFill>
                <a:latin typeface="Arial" charset="0"/>
              </a:rPr>
              <a:t>Respondent </a:t>
            </a:r>
            <a:endParaRPr lang="sv-SE" sz="2800" i="0" u="sng" dirty="0">
              <a:solidFill>
                <a:srgbClr val="161616"/>
              </a:solidFill>
              <a:latin typeface="Arial" charset="0"/>
            </a:endParaRPr>
          </a:p>
          <a:p>
            <a:endParaRPr lang="sv-SE" i="0" dirty="0" smtClean="0">
              <a:solidFill>
                <a:srgbClr val="161616"/>
              </a:solidFill>
              <a:latin typeface="Arial" charset="0"/>
            </a:endParaRPr>
          </a:p>
          <a:p>
            <a:r>
              <a:rPr lang="sv-SE" i="0" dirty="0" smtClean="0">
                <a:solidFill>
                  <a:srgbClr val="161616"/>
                </a:solidFill>
                <a:latin typeface="Arial" charset="0"/>
              </a:rPr>
              <a:t>     </a:t>
            </a:r>
            <a:r>
              <a:rPr lang="sv-SE" dirty="0" err="1" smtClean="0">
                <a:solidFill>
                  <a:srgbClr val="161616"/>
                </a:solidFill>
                <a:latin typeface="Arial" charset="0"/>
              </a:rPr>
              <a:t>Unconditioned</a:t>
            </a:r>
            <a:r>
              <a:rPr lang="sv-SE" i="0" dirty="0" smtClean="0">
                <a:solidFill>
                  <a:srgbClr val="161616"/>
                </a:solidFill>
                <a:latin typeface="Arial" charset="0"/>
              </a:rPr>
              <a:t> </a:t>
            </a:r>
            <a:r>
              <a:rPr lang="sv-SE" i="0" dirty="0">
                <a:solidFill>
                  <a:srgbClr val="161616"/>
                </a:solidFill>
                <a:latin typeface="Arial" charset="0"/>
              </a:rPr>
              <a:t>stimulus (US)              </a:t>
            </a:r>
            <a:r>
              <a:rPr lang="sv-SE" i="0" dirty="0" smtClean="0">
                <a:solidFill>
                  <a:srgbClr val="161616"/>
                </a:solidFill>
                <a:latin typeface="Arial" charset="0"/>
              </a:rPr>
              <a:t> </a:t>
            </a:r>
            <a:r>
              <a:rPr lang="sv-SE" dirty="0" err="1" smtClean="0">
                <a:solidFill>
                  <a:srgbClr val="161616"/>
                </a:solidFill>
                <a:latin typeface="Arial" charset="0"/>
              </a:rPr>
              <a:t>Unconditioned</a:t>
            </a:r>
            <a:r>
              <a:rPr lang="sv-SE" i="0" dirty="0" smtClean="0">
                <a:solidFill>
                  <a:srgbClr val="161616"/>
                </a:solidFill>
                <a:latin typeface="Arial" charset="0"/>
              </a:rPr>
              <a:t> </a:t>
            </a:r>
            <a:r>
              <a:rPr lang="sv-SE" i="0" dirty="0" err="1" smtClean="0">
                <a:solidFill>
                  <a:srgbClr val="161616"/>
                </a:solidFill>
                <a:latin typeface="Arial" charset="0"/>
              </a:rPr>
              <a:t>response</a:t>
            </a:r>
            <a:r>
              <a:rPr lang="sv-SE" i="0" dirty="0" smtClean="0">
                <a:solidFill>
                  <a:srgbClr val="161616"/>
                </a:solidFill>
                <a:latin typeface="Arial" charset="0"/>
              </a:rPr>
              <a:t> </a:t>
            </a:r>
            <a:r>
              <a:rPr lang="sv-SE" i="0" dirty="0">
                <a:solidFill>
                  <a:srgbClr val="161616"/>
                </a:solidFill>
                <a:latin typeface="Arial" charset="0"/>
              </a:rPr>
              <a:t>(UR)</a:t>
            </a:r>
            <a:r>
              <a:rPr lang="sv-SE" sz="2800" i="0" dirty="0">
                <a:solidFill>
                  <a:srgbClr val="161616"/>
                </a:solidFill>
                <a:latin typeface="Arial" charset="0"/>
              </a:rPr>
              <a:t>            </a:t>
            </a:r>
          </a:p>
        </p:txBody>
      </p:sp>
      <p:sp>
        <p:nvSpPr>
          <p:cNvPr id="5139" name="Line 19"/>
          <p:cNvSpPr>
            <a:spLocks noChangeShapeType="1"/>
          </p:cNvSpPr>
          <p:nvPr/>
        </p:nvSpPr>
        <p:spPr bwMode="auto">
          <a:xfrm>
            <a:off x="2246313" y="3338512"/>
            <a:ext cx="0" cy="0"/>
          </a:xfrm>
          <a:prstGeom prst="line">
            <a:avLst/>
          </a:prstGeom>
          <a:noFill/>
          <a:ln w="9525">
            <a:solidFill>
              <a:schemeClr val="accent4">
                <a:lumMod val="10000"/>
              </a:schemeClr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sv-SE">
              <a:solidFill>
                <a:srgbClr val="161616"/>
              </a:solidFill>
            </a:endParaRPr>
          </a:p>
        </p:txBody>
      </p:sp>
      <p:sp>
        <p:nvSpPr>
          <p:cNvPr id="5140" name="Line 20"/>
          <p:cNvSpPr>
            <a:spLocks noChangeShapeType="1"/>
          </p:cNvSpPr>
          <p:nvPr/>
        </p:nvSpPr>
        <p:spPr bwMode="auto">
          <a:xfrm>
            <a:off x="1309688" y="2978149"/>
            <a:ext cx="0" cy="0"/>
          </a:xfrm>
          <a:prstGeom prst="line">
            <a:avLst/>
          </a:prstGeom>
          <a:noFill/>
          <a:ln w="9525">
            <a:solidFill>
              <a:schemeClr val="accent4">
                <a:lumMod val="10000"/>
              </a:schemeClr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sv-SE">
              <a:solidFill>
                <a:srgbClr val="161616"/>
              </a:solidFill>
            </a:endParaRPr>
          </a:p>
        </p:txBody>
      </p:sp>
      <p:sp>
        <p:nvSpPr>
          <p:cNvPr id="17416" name="Line 22"/>
          <p:cNvSpPr>
            <a:spLocks noChangeShapeType="1"/>
          </p:cNvSpPr>
          <p:nvPr/>
        </p:nvSpPr>
        <p:spPr bwMode="auto">
          <a:xfrm>
            <a:off x="2124075" y="60928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44" name="Line 24"/>
          <p:cNvSpPr>
            <a:spLocks noChangeShapeType="1"/>
          </p:cNvSpPr>
          <p:nvPr/>
        </p:nvSpPr>
        <p:spPr bwMode="auto">
          <a:xfrm>
            <a:off x="3975100" y="2166176"/>
            <a:ext cx="576263" cy="0"/>
          </a:xfrm>
          <a:prstGeom prst="line">
            <a:avLst/>
          </a:prstGeom>
          <a:noFill/>
          <a:ln w="19050">
            <a:solidFill>
              <a:schemeClr val="accent4">
                <a:lumMod val="10000"/>
              </a:schemeClr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sv-SE">
              <a:solidFill>
                <a:srgbClr val="161616"/>
              </a:solidFill>
            </a:endParaRPr>
          </a:p>
        </p:txBody>
      </p:sp>
      <p:sp>
        <p:nvSpPr>
          <p:cNvPr id="5146" name="Text Box 26"/>
          <p:cNvSpPr txBox="1">
            <a:spLocks noChangeArrowheads="1"/>
          </p:cNvSpPr>
          <p:nvPr/>
        </p:nvSpPr>
        <p:spPr bwMode="auto">
          <a:xfrm>
            <a:off x="2124075" y="2793483"/>
            <a:ext cx="17287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sv-SE" i="0" dirty="0" smtClean="0">
                <a:solidFill>
                  <a:srgbClr val="161616"/>
                </a:solidFill>
                <a:latin typeface="Arial" charset="0"/>
              </a:rPr>
              <a:t> stimulus</a:t>
            </a:r>
            <a:endParaRPr lang="sv-SE" i="0" dirty="0">
              <a:solidFill>
                <a:srgbClr val="161616"/>
              </a:solidFill>
              <a:latin typeface="Arial" charset="0"/>
            </a:endParaRPr>
          </a:p>
        </p:txBody>
      </p:sp>
      <p:sp>
        <p:nvSpPr>
          <p:cNvPr id="5153" name="Text Box 33"/>
          <p:cNvSpPr txBox="1">
            <a:spLocks noChangeArrowheads="1"/>
          </p:cNvSpPr>
          <p:nvPr/>
        </p:nvSpPr>
        <p:spPr bwMode="auto">
          <a:xfrm>
            <a:off x="836613" y="2793483"/>
            <a:ext cx="14605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sv-SE" dirty="0" err="1" smtClean="0">
                <a:solidFill>
                  <a:srgbClr val="161616"/>
                </a:solidFill>
                <a:latin typeface="Arial" charset="0"/>
              </a:rPr>
              <a:t>Conditioned</a:t>
            </a:r>
            <a:r>
              <a:rPr lang="sv-SE" dirty="0" smtClean="0">
                <a:solidFill>
                  <a:srgbClr val="161616"/>
                </a:solidFill>
                <a:latin typeface="Arial" charset="0"/>
              </a:rPr>
              <a:t>      </a:t>
            </a:r>
            <a:endParaRPr lang="sv-SE" i="0" dirty="0">
              <a:solidFill>
                <a:srgbClr val="161616"/>
              </a:solidFill>
              <a:latin typeface="Arial" charset="0"/>
            </a:endParaRPr>
          </a:p>
        </p:txBody>
      </p:sp>
      <p:sp>
        <p:nvSpPr>
          <p:cNvPr id="5154" name="Text Box 34"/>
          <p:cNvSpPr txBox="1">
            <a:spLocks noChangeArrowheads="1"/>
          </p:cNvSpPr>
          <p:nvPr/>
        </p:nvSpPr>
        <p:spPr bwMode="auto">
          <a:xfrm>
            <a:off x="3101364" y="2793483"/>
            <a:ext cx="974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sv-SE" i="0" dirty="0">
                <a:solidFill>
                  <a:srgbClr val="161616"/>
                </a:solidFill>
                <a:latin typeface="Arial" charset="0"/>
              </a:rPr>
              <a:t>(CS)</a:t>
            </a:r>
          </a:p>
        </p:txBody>
      </p:sp>
      <p:sp>
        <p:nvSpPr>
          <p:cNvPr id="5157" name="Line 37"/>
          <p:cNvSpPr>
            <a:spLocks noChangeShapeType="1"/>
          </p:cNvSpPr>
          <p:nvPr/>
        </p:nvSpPr>
        <p:spPr bwMode="auto">
          <a:xfrm>
            <a:off x="3942607" y="2978149"/>
            <a:ext cx="576263" cy="0"/>
          </a:xfrm>
          <a:prstGeom prst="line">
            <a:avLst/>
          </a:prstGeom>
          <a:noFill/>
          <a:ln w="19050">
            <a:solidFill>
              <a:schemeClr val="accent4">
                <a:lumMod val="10000"/>
              </a:schemeClr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sv-SE">
              <a:solidFill>
                <a:srgbClr val="161616"/>
              </a:solidFill>
            </a:endParaRPr>
          </a:p>
        </p:txBody>
      </p:sp>
      <p:sp>
        <p:nvSpPr>
          <p:cNvPr id="5158" name="Text Box 38"/>
          <p:cNvSpPr txBox="1">
            <a:spLocks noChangeArrowheads="1"/>
          </p:cNvSpPr>
          <p:nvPr/>
        </p:nvSpPr>
        <p:spPr bwMode="auto">
          <a:xfrm>
            <a:off x="4551363" y="2793483"/>
            <a:ext cx="30971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sv-SE" dirty="0" smtClean="0">
                <a:solidFill>
                  <a:srgbClr val="161616"/>
                </a:solidFill>
                <a:latin typeface="Arial" charset="0"/>
              </a:rPr>
              <a:t> </a:t>
            </a:r>
            <a:r>
              <a:rPr lang="sv-SE" dirty="0" err="1" smtClean="0">
                <a:solidFill>
                  <a:srgbClr val="161616"/>
                </a:solidFill>
                <a:latin typeface="Arial" charset="0"/>
              </a:rPr>
              <a:t>Conditioned</a:t>
            </a:r>
            <a:r>
              <a:rPr lang="sv-SE" i="0" dirty="0" smtClean="0">
                <a:solidFill>
                  <a:srgbClr val="161616"/>
                </a:solidFill>
                <a:latin typeface="Arial" charset="0"/>
              </a:rPr>
              <a:t> </a:t>
            </a:r>
            <a:r>
              <a:rPr lang="sv-SE" i="0" dirty="0" err="1" smtClean="0">
                <a:solidFill>
                  <a:srgbClr val="161616"/>
                </a:solidFill>
                <a:latin typeface="Arial" charset="0"/>
              </a:rPr>
              <a:t>response</a:t>
            </a:r>
            <a:r>
              <a:rPr lang="sv-SE" i="0" dirty="0" smtClean="0">
                <a:solidFill>
                  <a:srgbClr val="161616"/>
                </a:solidFill>
                <a:latin typeface="Arial" charset="0"/>
              </a:rPr>
              <a:t> </a:t>
            </a:r>
            <a:r>
              <a:rPr lang="sv-SE" i="0" dirty="0">
                <a:solidFill>
                  <a:srgbClr val="161616"/>
                </a:solidFill>
                <a:latin typeface="Arial" charset="0"/>
              </a:rPr>
              <a:t>(CR)</a:t>
            </a:r>
          </a:p>
        </p:txBody>
      </p:sp>
      <p:sp>
        <p:nvSpPr>
          <p:cNvPr id="5159" name="Text Box 39"/>
          <p:cNvSpPr txBox="1">
            <a:spLocks noChangeArrowheads="1"/>
          </p:cNvSpPr>
          <p:nvPr/>
        </p:nvSpPr>
        <p:spPr bwMode="auto">
          <a:xfrm>
            <a:off x="785813" y="3698874"/>
            <a:ext cx="1856581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sv-SE" sz="2800" i="0" u="sng" dirty="0" err="1" smtClean="0">
                <a:solidFill>
                  <a:srgbClr val="161616"/>
                </a:solidFill>
                <a:latin typeface="Arial" charset="0"/>
              </a:rPr>
              <a:t>Operant</a:t>
            </a:r>
            <a:endParaRPr lang="sv-SE" sz="2800" i="0" u="sng" dirty="0">
              <a:solidFill>
                <a:srgbClr val="161616"/>
              </a:solidFill>
              <a:latin typeface="Arial" charset="0"/>
            </a:endParaRPr>
          </a:p>
        </p:txBody>
      </p:sp>
      <p:sp>
        <p:nvSpPr>
          <p:cNvPr id="5160" name="Text Box 40"/>
          <p:cNvSpPr txBox="1">
            <a:spLocks noChangeArrowheads="1"/>
          </p:cNvSpPr>
          <p:nvPr/>
        </p:nvSpPr>
        <p:spPr bwMode="auto">
          <a:xfrm>
            <a:off x="806450" y="4059237"/>
            <a:ext cx="72834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sv-SE" i="0" dirty="0">
                <a:solidFill>
                  <a:srgbClr val="161616"/>
                </a:solidFill>
                <a:latin typeface="Arial" charset="0"/>
              </a:rPr>
              <a:t> </a:t>
            </a:r>
          </a:p>
          <a:p>
            <a:r>
              <a:rPr lang="sv-SE" sz="4000" i="0" dirty="0" err="1">
                <a:solidFill>
                  <a:srgbClr val="161616"/>
                </a:solidFill>
                <a:latin typeface="Arial" charset="0"/>
              </a:rPr>
              <a:t>A</a:t>
            </a:r>
            <a:r>
              <a:rPr lang="sv-SE" i="0" dirty="0" err="1">
                <a:solidFill>
                  <a:srgbClr val="161616"/>
                </a:solidFill>
                <a:latin typeface="Arial" charset="0"/>
              </a:rPr>
              <a:t>ntecedent</a:t>
            </a:r>
            <a:r>
              <a:rPr lang="sv-SE" i="0" dirty="0">
                <a:solidFill>
                  <a:srgbClr val="161616"/>
                </a:solidFill>
                <a:latin typeface="Arial" charset="0"/>
              </a:rPr>
              <a:t>                   </a:t>
            </a:r>
            <a:r>
              <a:rPr lang="sv-SE" i="0" dirty="0" smtClean="0">
                <a:solidFill>
                  <a:srgbClr val="161616"/>
                </a:solidFill>
                <a:latin typeface="Arial" charset="0"/>
              </a:rPr>
              <a:t>   </a:t>
            </a:r>
            <a:r>
              <a:rPr lang="sv-SE" sz="4000" i="0" dirty="0" err="1" smtClean="0">
                <a:solidFill>
                  <a:srgbClr val="161616"/>
                </a:solidFill>
                <a:latin typeface="Arial" charset="0"/>
              </a:rPr>
              <a:t>B</a:t>
            </a:r>
            <a:r>
              <a:rPr lang="sv-SE" i="0" dirty="0" err="1" smtClean="0">
                <a:solidFill>
                  <a:srgbClr val="161616"/>
                </a:solidFill>
                <a:latin typeface="Arial" charset="0"/>
              </a:rPr>
              <a:t>ehavior</a:t>
            </a:r>
            <a:r>
              <a:rPr lang="sv-SE" i="0" dirty="0" smtClean="0">
                <a:solidFill>
                  <a:srgbClr val="161616"/>
                </a:solidFill>
                <a:latin typeface="Arial" charset="0"/>
              </a:rPr>
              <a:t>                   </a:t>
            </a:r>
            <a:endParaRPr lang="sv-SE" i="0" dirty="0">
              <a:solidFill>
                <a:srgbClr val="161616"/>
              </a:solidFill>
              <a:latin typeface="Arial" charset="0"/>
            </a:endParaRPr>
          </a:p>
        </p:txBody>
      </p:sp>
      <p:sp>
        <p:nvSpPr>
          <p:cNvPr id="5162" name="Line 42"/>
          <p:cNvSpPr>
            <a:spLocks noChangeShapeType="1"/>
          </p:cNvSpPr>
          <p:nvPr/>
        </p:nvSpPr>
        <p:spPr bwMode="auto">
          <a:xfrm>
            <a:off x="5127625" y="4778374"/>
            <a:ext cx="792163" cy="0"/>
          </a:xfrm>
          <a:prstGeom prst="line">
            <a:avLst/>
          </a:prstGeom>
          <a:noFill/>
          <a:ln w="19050">
            <a:solidFill>
              <a:schemeClr val="accent4">
                <a:lumMod val="10000"/>
              </a:schemeClr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sv-SE">
              <a:solidFill>
                <a:srgbClr val="161616"/>
              </a:solidFill>
            </a:endParaRPr>
          </a:p>
        </p:txBody>
      </p:sp>
      <p:sp>
        <p:nvSpPr>
          <p:cNvPr id="5163" name="Line 43"/>
          <p:cNvSpPr>
            <a:spLocks noChangeShapeType="1"/>
          </p:cNvSpPr>
          <p:nvPr/>
        </p:nvSpPr>
        <p:spPr bwMode="auto">
          <a:xfrm>
            <a:off x="2678113" y="4778374"/>
            <a:ext cx="720725" cy="0"/>
          </a:xfrm>
          <a:prstGeom prst="line">
            <a:avLst/>
          </a:prstGeom>
          <a:noFill/>
          <a:ln w="19050">
            <a:solidFill>
              <a:schemeClr val="accent4">
                <a:lumMod val="10000"/>
              </a:schemeClr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sv-SE">
              <a:solidFill>
                <a:srgbClr val="161616"/>
              </a:solidFill>
            </a:endParaRPr>
          </a:p>
        </p:txBody>
      </p:sp>
      <p:sp>
        <p:nvSpPr>
          <p:cNvPr id="5170" name="Text Box 50"/>
          <p:cNvSpPr txBox="1">
            <a:spLocks noChangeArrowheads="1"/>
          </p:cNvSpPr>
          <p:nvPr/>
        </p:nvSpPr>
        <p:spPr bwMode="auto">
          <a:xfrm>
            <a:off x="6227763" y="4364037"/>
            <a:ext cx="23050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sv-SE" sz="4000" i="0" dirty="0" err="1" smtClean="0">
                <a:solidFill>
                  <a:srgbClr val="161616"/>
                </a:solidFill>
                <a:latin typeface="Arial" charset="0"/>
              </a:rPr>
              <a:t>C</a:t>
            </a:r>
            <a:r>
              <a:rPr lang="sv-SE" i="0" dirty="0" err="1" smtClean="0">
                <a:solidFill>
                  <a:srgbClr val="161616"/>
                </a:solidFill>
                <a:latin typeface="Arial" charset="0"/>
              </a:rPr>
              <a:t>onsequence</a:t>
            </a:r>
            <a:endParaRPr lang="sv-SE" sz="4000" i="0" dirty="0">
              <a:solidFill>
                <a:srgbClr val="161616"/>
              </a:solidFill>
              <a:latin typeface="Arial" charset="0"/>
            </a:endParaRPr>
          </a:p>
        </p:txBody>
      </p:sp>
      <p:sp>
        <p:nvSpPr>
          <p:cNvPr id="17431" name="Platshållare för bildnummer 2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CBEB36-8339-6C49-A208-F989403BE4B2}" type="slidenum">
              <a:rPr lang="sv-SE"/>
              <a:pPr/>
              <a:t>4</a:t>
            </a:fld>
            <a:endParaRPr lang="sv-SE"/>
          </a:p>
        </p:txBody>
      </p:sp>
      <p:sp>
        <p:nvSpPr>
          <p:cNvPr id="17432" name="Platshållare för sidfot 2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/>
              <a:t>Törneke</a:t>
            </a:r>
            <a:endParaRPr lang="sv-SE"/>
          </a:p>
        </p:txBody>
      </p:sp>
      <p:cxnSp>
        <p:nvCxnSpPr>
          <p:cNvPr id="30" name="Rak 29"/>
          <p:cNvCxnSpPr/>
          <p:nvPr/>
        </p:nvCxnSpPr>
        <p:spPr>
          <a:xfrm rot="5400000">
            <a:off x="2390775" y="2654299"/>
            <a:ext cx="503238" cy="1588"/>
          </a:xfrm>
          <a:prstGeom prst="line">
            <a:avLst/>
          </a:prstGeom>
          <a:ln w="317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 4"/>
          <p:cNvSpPr/>
          <p:nvPr/>
        </p:nvSpPr>
        <p:spPr>
          <a:xfrm>
            <a:off x="0" y="258929"/>
            <a:ext cx="9144000" cy="635476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ruta 6"/>
          <p:cNvSpPr txBox="1"/>
          <p:nvPr/>
        </p:nvSpPr>
        <p:spPr>
          <a:xfrm>
            <a:off x="1567615" y="443046"/>
            <a:ext cx="5953773" cy="1372329"/>
          </a:xfrm>
          <a:prstGeom prst="rect">
            <a:avLst/>
          </a:prstGeom>
          <a:noFill/>
        </p:spPr>
        <p:txBody>
          <a:bodyPr wrap="square" rtlCol="0">
            <a:prstTxWarp prst="textChevron">
              <a:avLst>
                <a:gd name="adj" fmla="val 41349"/>
              </a:avLst>
            </a:prstTxWarp>
            <a:spAutoFit/>
          </a:bodyPr>
          <a:lstStyle/>
          <a:p>
            <a:r>
              <a:rPr lang="en-US" sz="6000" dirty="0" smtClean="0">
                <a:solidFill>
                  <a:srgbClr val="2C2617"/>
                </a:solidFill>
              </a:rPr>
              <a:t>CONTEXT</a:t>
            </a:r>
          </a:p>
        </p:txBody>
      </p:sp>
      <p:sp>
        <p:nvSpPr>
          <p:cNvPr id="8" name="textruta 7"/>
          <p:cNvSpPr txBox="1"/>
          <p:nvPr/>
        </p:nvSpPr>
        <p:spPr>
          <a:xfrm>
            <a:off x="1706801" y="5238967"/>
            <a:ext cx="5953773" cy="1326108"/>
          </a:xfrm>
          <a:prstGeom prst="rect">
            <a:avLst/>
          </a:prstGeom>
          <a:noFill/>
        </p:spPr>
        <p:txBody>
          <a:bodyPr wrap="none" rtlCol="0">
            <a:prstTxWarp prst="textChevronInverted">
              <a:avLst>
                <a:gd name="adj" fmla="val 50000"/>
              </a:avLst>
            </a:prstTxWarp>
            <a:spAutoFit/>
          </a:bodyPr>
          <a:lstStyle/>
          <a:p>
            <a:r>
              <a:rPr lang="en-US" sz="5400" dirty="0" smtClean="0">
                <a:solidFill>
                  <a:srgbClr val="2C2617"/>
                </a:solidFill>
              </a:rPr>
              <a:t>CONTEXT</a:t>
            </a:r>
            <a:endParaRPr lang="en-US" sz="5400" dirty="0">
              <a:solidFill>
                <a:srgbClr val="2C2617"/>
              </a:solidFill>
            </a:endParaRPr>
          </a:p>
        </p:txBody>
      </p:sp>
      <p:sp>
        <p:nvSpPr>
          <p:cNvPr id="9" name="Vänster-höger 8"/>
          <p:cNvSpPr/>
          <p:nvPr/>
        </p:nvSpPr>
        <p:spPr>
          <a:xfrm>
            <a:off x="1898763" y="2996189"/>
            <a:ext cx="1863789" cy="833377"/>
          </a:xfrm>
          <a:prstGeom prst="leftRightArrow">
            <a:avLst/>
          </a:prstGeom>
          <a:solidFill>
            <a:schemeClr val="tx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" name="Vänster-höger 9"/>
          <p:cNvSpPr/>
          <p:nvPr/>
        </p:nvSpPr>
        <p:spPr>
          <a:xfrm>
            <a:off x="5755367" y="2996189"/>
            <a:ext cx="1905207" cy="833377"/>
          </a:xfrm>
          <a:prstGeom prst="leftRightArrow">
            <a:avLst/>
          </a:prstGeom>
          <a:solidFill>
            <a:srgbClr val="2C261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Bildobjekt 13" descr="j0186102.pict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3942607" y="2134929"/>
            <a:ext cx="1548946" cy="2858896"/>
          </a:xfrm>
          <a:prstGeom prst="rect">
            <a:avLst/>
          </a:prstGeom>
        </p:spPr>
      </p:pic>
      <p:sp>
        <p:nvSpPr>
          <p:cNvPr id="15" name="Platshållare för sidfot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Törneke</a:t>
            </a:r>
            <a:endParaRPr lang="en-US" dirty="0"/>
          </a:p>
        </p:txBody>
      </p:sp>
      <p:sp>
        <p:nvSpPr>
          <p:cNvPr id="11" name="Platshållare för bild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2F59F-E7E6-A747-AECD-56F2AF723B38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2" name="Bildobjekt 11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5"/>
              <a:stretch>
                <a:fillRect/>
              </a:stretch>
            </p:blipFill>
          </mc:Choice>
          <mc:Fallback>
            <p:blipFill>
              <a:blip r:embed="rId6"/>
              <a:stretch>
                <a:fillRect/>
              </a:stretch>
            </p:blipFill>
          </mc:Fallback>
        </mc:AlternateContent>
        <p:spPr>
          <a:xfrm>
            <a:off x="7660574" y="2134929"/>
            <a:ext cx="1062037" cy="2858896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7"/>
              <a:stretch>
                <a:fillRect/>
              </a:stretch>
            </p:blipFill>
          </mc:Choice>
          <mc:Fallback>
            <p:blipFill>
              <a:blip r:embed="rId8"/>
              <a:stretch>
                <a:fillRect/>
              </a:stretch>
            </p:blipFill>
          </mc:Fallback>
        </mc:AlternateContent>
        <p:spPr>
          <a:xfrm>
            <a:off x="200644" y="2134929"/>
            <a:ext cx="1506157" cy="28588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1231900"/>
          </a:xfrm>
        </p:spPr>
        <p:txBody>
          <a:bodyPr/>
          <a:lstStyle/>
          <a:p>
            <a:r>
              <a:rPr lang="en-US" sz="4000" b="1" dirty="0" smtClean="0"/>
              <a:t>An important detail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sz="4000" i="1" dirty="0" smtClean="0"/>
              <a:t>Private events/subtle behavior</a:t>
            </a:r>
            <a:endParaRPr lang="en-US" sz="4000" i="1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>
          <a:xfrm>
            <a:off x="914400" y="2352802"/>
            <a:ext cx="8090044" cy="3438398"/>
          </a:xfrm>
        </p:spPr>
        <p:txBody>
          <a:bodyPr/>
          <a:lstStyle/>
          <a:p>
            <a:r>
              <a:rPr lang="en-US" dirty="0" smtClean="0"/>
              <a:t>Private events as behavior</a:t>
            </a:r>
          </a:p>
          <a:p>
            <a:r>
              <a:rPr lang="en-US" dirty="0" smtClean="0"/>
              <a:t>What is first clear and evident becomes subtle or “weak”</a:t>
            </a:r>
          </a:p>
          <a:p>
            <a:r>
              <a:rPr lang="en-US" dirty="0" smtClean="0"/>
              <a:t>Subtle behavior and it’s effect on behavior more generally</a:t>
            </a:r>
            <a:endParaRPr lang="en-US" dirty="0"/>
          </a:p>
        </p:txBody>
      </p:sp>
      <p:sp>
        <p:nvSpPr>
          <p:cNvPr id="2" name="Platshållare för sidfo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Törneke</a:t>
            </a:r>
            <a:endParaRPr lang="en-US" dirty="0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6193-B5E9-164A-B147-48CC2067F3BF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Operant behavior</a:t>
            </a:r>
            <a:endParaRPr lang="en-US" dirty="0"/>
          </a:p>
        </p:txBody>
      </p:sp>
      <p:sp>
        <p:nvSpPr>
          <p:cNvPr id="7" name="Platshållare för tex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800" dirty="0" smtClean="0"/>
              <a:t>Flexibility and the risk of rigidity</a:t>
            </a:r>
            <a:endParaRPr lang="en-US" sz="2800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Törneke</a:t>
            </a:r>
            <a:endParaRPr lang="en-US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6193-B5E9-164A-B147-48CC2067F3BF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ruta 7"/>
          <p:cNvSpPr txBox="1"/>
          <p:nvPr/>
        </p:nvSpPr>
        <p:spPr>
          <a:xfrm>
            <a:off x="993951" y="1664038"/>
            <a:ext cx="3285559" cy="4901037"/>
          </a:xfrm>
          <a:prstGeom prst="rect">
            <a:avLst/>
          </a:prstGeom>
          <a:solidFill>
            <a:srgbClr val="62802D"/>
          </a:solidFill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9" name="Upp 8"/>
          <p:cNvSpPr/>
          <p:nvPr/>
        </p:nvSpPr>
        <p:spPr>
          <a:xfrm>
            <a:off x="2291609" y="2782434"/>
            <a:ext cx="690243" cy="2595477"/>
          </a:xfrm>
          <a:prstGeom prst="upArrow">
            <a:avLst>
              <a:gd name="adj1" fmla="val 24000"/>
              <a:gd name="adj2" fmla="val 101181"/>
            </a:avLst>
          </a:prstGeom>
          <a:ln>
            <a:solidFill>
              <a:srgbClr val="86090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ruta 6"/>
          <p:cNvSpPr txBox="1"/>
          <p:nvPr/>
        </p:nvSpPr>
        <p:spPr>
          <a:xfrm>
            <a:off x="1095497" y="4793135"/>
            <a:ext cx="3184013" cy="1771940"/>
          </a:xfrm>
          <a:prstGeom prst="rect">
            <a:avLst/>
          </a:prstGeom>
          <a:noFill/>
        </p:spPr>
        <p:txBody>
          <a:bodyPr wrap="none" rtlCol="0">
            <a:prstTxWarp prst="textChevronInverted">
              <a:avLst>
                <a:gd name="adj" fmla="val 50000"/>
              </a:avLst>
            </a:prstTxWarp>
            <a:spAutoFit/>
          </a:bodyPr>
          <a:lstStyle/>
          <a:p>
            <a:r>
              <a:rPr lang="en-US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CONTEXT</a:t>
            </a:r>
            <a:endParaRPr lang="en-US" sz="4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0" name="textruta 9"/>
          <p:cNvSpPr txBox="1"/>
          <p:nvPr/>
        </p:nvSpPr>
        <p:spPr>
          <a:xfrm>
            <a:off x="993951" y="1664038"/>
            <a:ext cx="3285559" cy="1757496"/>
          </a:xfrm>
          <a:prstGeom prst="rect">
            <a:avLst/>
          </a:prstGeom>
          <a:noFill/>
        </p:spPr>
        <p:txBody>
          <a:bodyPr wrap="none" rtlCol="0">
            <a:prstTxWarp prst="textChevron">
              <a:avLst>
                <a:gd name="adj" fmla="val 43970"/>
              </a:avLst>
            </a:prstTxWarp>
            <a:spAutoFit/>
          </a:bodyPr>
          <a:lstStyle/>
          <a:p>
            <a:r>
              <a:rPr lang="en-US" sz="4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CONTEXT</a:t>
            </a:r>
            <a:endParaRPr lang="en-US" sz="4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1" name="textruta 10"/>
          <p:cNvSpPr txBox="1"/>
          <p:nvPr/>
        </p:nvSpPr>
        <p:spPr>
          <a:xfrm>
            <a:off x="4849822" y="5721021"/>
            <a:ext cx="390428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62802D"/>
                </a:solidFill>
              </a:rPr>
              <a:t>ANTECEDENT</a:t>
            </a:r>
          </a:p>
        </p:txBody>
      </p:sp>
      <p:sp>
        <p:nvSpPr>
          <p:cNvPr id="12" name="textruta 11"/>
          <p:cNvSpPr txBox="1"/>
          <p:nvPr/>
        </p:nvSpPr>
        <p:spPr>
          <a:xfrm>
            <a:off x="4595434" y="1848705"/>
            <a:ext cx="454856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62802D"/>
                </a:solidFill>
              </a:rPr>
              <a:t> CONSEQUENCE</a:t>
            </a:r>
            <a:endParaRPr lang="en-US" sz="4400" dirty="0">
              <a:solidFill>
                <a:srgbClr val="62802D"/>
              </a:solidFill>
            </a:endParaRPr>
          </a:p>
        </p:txBody>
      </p:sp>
      <p:sp>
        <p:nvSpPr>
          <p:cNvPr id="14" name="Platshållare för sidfot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Törneke</a:t>
            </a:r>
            <a:endParaRPr lang="en-US" dirty="0"/>
          </a:p>
        </p:txBody>
      </p:sp>
      <p:sp>
        <p:nvSpPr>
          <p:cNvPr id="15" name="Platshållare för bildnumm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6193-B5E9-164A-B147-48CC2067F3BF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6" name="textruta 15"/>
          <p:cNvSpPr txBox="1"/>
          <p:nvPr/>
        </p:nvSpPr>
        <p:spPr>
          <a:xfrm>
            <a:off x="5264588" y="166403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7" name="textruta 16"/>
          <p:cNvSpPr txBox="1"/>
          <p:nvPr/>
        </p:nvSpPr>
        <p:spPr>
          <a:xfrm>
            <a:off x="549334" y="5743169"/>
            <a:ext cx="404610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62802D"/>
                </a:solidFill>
              </a:rPr>
              <a:t>“Do you have the keys?”</a:t>
            </a:r>
            <a:endParaRPr lang="en-US" sz="3200" dirty="0">
              <a:solidFill>
                <a:srgbClr val="62802D"/>
              </a:solidFill>
            </a:endParaRPr>
          </a:p>
        </p:txBody>
      </p:sp>
      <p:sp>
        <p:nvSpPr>
          <p:cNvPr id="18" name="textruta 17"/>
          <p:cNvSpPr txBox="1"/>
          <p:nvPr/>
        </p:nvSpPr>
        <p:spPr>
          <a:xfrm>
            <a:off x="3388535" y="4006310"/>
            <a:ext cx="516058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n>
                  <a:solidFill>
                    <a:srgbClr val="860908"/>
                  </a:solidFill>
                </a:ln>
                <a:solidFill>
                  <a:srgbClr val="860908"/>
                </a:solidFill>
              </a:rPr>
              <a:t>Putting the hand in left pocket</a:t>
            </a:r>
            <a:endParaRPr lang="en-US" sz="3200" dirty="0">
              <a:ln>
                <a:solidFill>
                  <a:srgbClr val="860908"/>
                </a:solidFill>
              </a:ln>
              <a:solidFill>
                <a:srgbClr val="860908"/>
              </a:solidFill>
            </a:endParaRPr>
          </a:p>
        </p:txBody>
      </p:sp>
      <p:sp>
        <p:nvSpPr>
          <p:cNvPr id="19" name="textruta 18"/>
          <p:cNvSpPr txBox="1"/>
          <p:nvPr/>
        </p:nvSpPr>
        <p:spPr>
          <a:xfrm>
            <a:off x="1309819" y="2033370"/>
            <a:ext cx="246974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62802D"/>
                </a:solidFill>
              </a:rPr>
              <a:t>Finds the keys</a:t>
            </a:r>
            <a:endParaRPr lang="en-US" sz="3200" dirty="0">
              <a:solidFill>
                <a:srgbClr val="62802D"/>
              </a:solidFill>
            </a:endParaRPr>
          </a:p>
        </p:txBody>
      </p:sp>
      <p:sp>
        <p:nvSpPr>
          <p:cNvPr id="20" name="textruta 19"/>
          <p:cNvSpPr txBox="1"/>
          <p:nvPr/>
        </p:nvSpPr>
        <p:spPr>
          <a:xfrm>
            <a:off x="1430146" y="5721021"/>
            <a:ext cx="195838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62802D"/>
                </a:solidFill>
              </a:rPr>
              <a:t>“Fuck off!”</a:t>
            </a:r>
            <a:endParaRPr lang="en-US" sz="3200" dirty="0">
              <a:solidFill>
                <a:srgbClr val="62802D"/>
              </a:solidFill>
            </a:endParaRPr>
          </a:p>
        </p:txBody>
      </p:sp>
      <p:sp>
        <p:nvSpPr>
          <p:cNvPr id="21" name="textruta 20"/>
          <p:cNvSpPr txBox="1"/>
          <p:nvPr/>
        </p:nvSpPr>
        <p:spPr>
          <a:xfrm>
            <a:off x="1726544" y="2033370"/>
            <a:ext cx="181732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62802D"/>
                </a:solidFill>
              </a:rPr>
              <a:t>Left alone</a:t>
            </a:r>
            <a:endParaRPr lang="en-US" sz="3200" dirty="0">
              <a:solidFill>
                <a:srgbClr val="62802D"/>
              </a:solidFill>
            </a:endParaRPr>
          </a:p>
        </p:txBody>
      </p:sp>
      <p:sp>
        <p:nvSpPr>
          <p:cNvPr id="22" name="textruta 21"/>
          <p:cNvSpPr txBox="1"/>
          <p:nvPr/>
        </p:nvSpPr>
        <p:spPr>
          <a:xfrm>
            <a:off x="3513886" y="4006310"/>
            <a:ext cx="414668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n>
                  <a:solidFill>
                    <a:srgbClr val="860908"/>
                  </a:solidFill>
                </a:ln>
                <a:solidFill>
                  <a:schemeClr val="accent1"/>
                </a:solidFill>
              </a:rPr>
              <a:t>Turns silent, looks down</a:t>
            </a:r>
            <a:endParaRPr lang="en-US" sz="3200" dirty="0">
              <a:ln>
                <a:solidFill>
                  <a:srgbClr val="860908"/>
                </a:solidFill>
              </a:ln>
              <a:solidFill>
                <a:schemeClr val="accent1"/>
              </a:solidFill>
            </a:endParaRPr>
          </a:p>
        </p:txBody>
      </p:sp>
      <p:sp>
        <p:nvSpPr>
          <p:cNvPr id="23" name="textruta 22"/>
          <p:cNvSpPr txBox="1"/>
          <p:nvPr/>
        </p:nvSpPr>
        <p:spPr>
          <a:xfrm>
            <a:off x="1095497" y="5768485"/>
            <a:ext cx="296747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62802D"/>
                </a:solidFill>
              </a:rPr>
              <a:t>A gaze of interest</a:t>
            </a:r>
            <a:endParaRPr lang="en-US" sz="3200" dirty="0">
              <a:solidFill>
                <a:srgbClr val="62802D"/>
              </a:solidFill>
            </a:endParaRPr>
          </a:p>
        </p:txBody>
      </p:sp>
      <p:sp>
        <p:nvSpPr>
          <p:cNvPr id="25" name="textruta 24"/>
          <p:cNvSpPr txBox="1"/>
          <p:nvPr/>
        </p:nvSpPr>
        <p:spPr>
          <a:xfrm>
            <a:off x="1581316" y="5768485"/>
            <a:ext cx="196255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62802D"/>
                </a:solidFill>
              </a:rPr>
              <a:t>Critized</a:t>
            </a:r>
            <a:endParaRPr lang="en-US" sz="3200" dirty="0">
              <a:solidFill>
                <a:srgbClr val="62802D"/>
              </a:solidFill>
            </a:endParaRPr>
          </a:p>
        </p:txBody>
      </p:sp>
      <p:sp>
        <p:nvSpPr>
          <p:cNvPr id="26" name="textruta 25"/>
          <p:cNvSpPr txBox="1"/>
          <p:nvPr/>
        </p:nvSpPr>
        <p:spPr>
          <a:xfrm>
            <a:off x="993951" y="2033370"/>
            <a:ext cx="336511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62802D"/>
                </a:solidFill>
              </a:rPr>
              <a:t>The critique ends</a:t>
            </a:r>
          </a:p>
        </p:txBody>
      </p:sp>
      <p:sp>
        <p:nvSpPr>
          <p:cNvPr id="27" name="textruta 26"/>
          <p:cNvSpPr txBox="1"/>
          <p:nvPr/>
        </p:nvSpPr>
        <p:spPr>
          <a:xfrm>
            <a:off x="3942607" y="4006310"/>
            <a:ext cx="333937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860908"/>
                </a:solidFill>
              </a:rPr>
              <a:t>Aggressive outburst</a:t>
            </a:r>
            <a:endParaRPr lang="en-US" sz="3200" dirty="0">
              <a:solidFill>
                <a:srgbClr val="860908"/>
              </a:solidFill>
            </a:endParaRPr>
          </a:p>
        </p:txBody>
      </p:sp>
      <p:sp>
        <p:nvSpPr>
          <p:cNvPr id="24" name="Rubrik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Operant behavior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1"/>
      <p:bldP spid="10" grpId="1"/>
      <p:bldP spid="11" grpId="0"/>
      <p:bldP spid="12" grpId="0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  <p:bldP spid="25" grpId="0"/>
      <p:bldP spid="26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pp 1"/>
          <p:cNvSpPr/>
          <p:nvPr/>
        </p:nvSpPr>
        <p:spPr>
          <a:xfrm>
            <a:off x="2236389" y="1780942"/>
            <a:ext cx="565999" cy="2595477"/>
          </a:xfrm>
          <a:prstGeom prst="upArrow">
            <a:avLst>
              <a:gd name="adj1" fmla="val 24000"/>
              <a:gd name="adj2" fmla="val 13976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ruta 2"/>
          <p:cNvSpPr txBox="1"/>
          <p:nvPr/>
        </p:nvSpPr>
        <p:spPr>
          <a:xfrm>
            <a:off x="955582" y="4928648"/>
            <a:ext cx="390428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62802D"/>
                </a:solidFill>
              </a:rPr>
              <a:t>ANTECEDENT</a:t>
            </a:r>
          </a:p>
        </p:txBody>
      </p:sp>
      <p:sp>
        <p:nvSpPr>
          <p:cNvPr id="4" name="textruta 3"/>
          <p:cNvSpPr txBox="1"/>
          <p:nvPr/>
        </p:nvSpPr>
        <p:spPr>
          <a:xfrm>
            <a:off x="511255" y="626780"/>
            <a:ext cx="454856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62802D"/>
                </a:solidFill>
              </a:rPr>
              <a:t> CONSEQUENCE</a:t>
            </a:r>
            <a:endParaRPr lang="en-US" sz="4400" dirty="0">
              <a:solidFill>
                <a:srgbClr val="62802D"/>
              </a:solidFill>
            </a:endParaRPr>
          </a:p>
        </p:txBody>
      </p:sp>
      <p:sp>
        <p:nvSpPr>
          <p:cNvPr id="6" name="Upp 5"/>
          <p:cNvSpPr/>
          <p:nvPr/>
        </p:nvSpPr>
        <p:spPr>
          <a:xfrm rot="1832988">
            <a:off x="3005273" y="1760948"/>
            <a:ext cx="607414" cy="2883555"/>
          </a:xfrm>
          <a:prstGeom prst="upArrow">
            <a:avLst>
              <a:gd name="adj1" fmla="val 22160"/>
              <a:gd name="adj2" fmla="val 126966"/>
            </a:avLst>
          </a:prstGeom>
          <a:solidFill>
            <a:srgbClr val="8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Upp 8"/>
          <p:cNvSpPr/>
          <p:nvPr/>
        </p:nvSpPr>
        <p:spPr>
          <a:xfrm rot="19537595">
            <a:off x="1434004" y="1795483"/>
            <a:ext cx="607414" cy="2883555"/>
          </a:xfrm>
          <a:prstGeom prst="upArrow">
            <a:avLst>
              <a:gd name="adj1" fmla="val 22160"/>
              <a:gd name="adj2" fmla="val 126966"/>
            </a:avLst>
          </a:prstGeom>
          <a:solidFill>
            <a:srgbClr val="8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textruta 9"/>
          <p:cNvSpPr txBox="1"/>
          <p:nvPr/>
        </p:nvSpPr>
        <p:spPr>
          <a:xfrm>
            <a:off x="511255" y="1780942"/>
            <a:ext cx="8614468" cy="421653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Different types of consequences:</a:t>
            </a:r>
          </a:p>
          <a:p>
            <a:endParaRPr lang="en-US" sz="2000" dirty="0" smtClean="0"/>
          </a:p>
          <a:p>
            <a:r>
              <a:rPr lang="en-US" sz="2000" dirty="0" smtClean="0"/>
              <a:t>Those that increase the probability of a certain behavior: </a:t>
            </a:r>
            <a:r>
              <a:rPr lang="en-US" sz="2000" b="1" dirty="0" smtClean="0"/>
              <a:t>reinforcing</a:t>
            </a:r>
          </a:p>
          <a:p>
            <a:endParaRPr lang="en-US" sz="2000" dirty="0" smtClean="0"/>
          </a:p>
          <a:p>
            <a:r>
              <a:rPr lang="en-US" sz="2000" dirty="0" smtClean="0"/>
              <a:t>Those that decrease the probability of a certain behavior: </a:t>
            </a:r>
            <a:r>
              <a:rPr lang="en-US" sz="2000" b="1" dirty="0" smtClean="0"/>
              <a:t>punishing</a:t>
            </a:r>
          </a:p>
          <a:p>
            <a:endParaRPr lang="en-US" sz="2000" dirty="0" smtClean="0"/>
          </a:p>
          <a:p>
            <a:r>
              <a:rPr lang="en-US" sz="2000" dirty="0" smtClean="0"/>
              <a:t>All behavior that persists is reinforced in one way or another</a:t>
            </a:r>
          </a:p>
          <a:p>
            <a:endParaRPr lang="en-US" sz="2000" dirty="0" smtClean="0"/>
          </a:p>
          <a:p>
            <a:r>
              <a:rPr lang="en-US" sz="2000" dirty="0" smtClean="0"/>
              <a:t>A </a:t>
            </a:r>
            <a:r>
              <a:rPr lang="en-US" sz="2000" b="1" dirty="0" smtClean="0"/>
              <a:t>primary </a:t>
            </a:r>
            <a:r>
              <a:rPr lang="en-US" sz="2000" dirty="0" err="1" smtClean="0"/>
              <a:t>reinforcer</a:t>
            </a:r>
            <a:r>
              <a:rPr lang="en-US" sz="2000" b="1" dirty="0" smtClean="0"/>
              <a:t> </a:t>
            </a:r>
            <a:r>
              <a:rPr lang="en-US" sz="2000" dirty="0" smtClean="0"/>
              <a:t>(punisher) and a </a:t>
            </a:r>
            <a:r>
              <a:rPr lang="en-US" sz="2000" b="1" dirty="0" smtClean="0"/>
              <a:t>learned </a:t>
            </a:r>
            <a:r>
              <a:rPr lang="en-US" sz="2000" dirty="0" err="1" smtClean="0"/>
              <a:t>reinforcer</a:t>
            </a:r>
            <a:r>
              <a:rPr lang="en-US" sz="2000" b="1" dirty="0" smtClean="0"/>
              <a:t> </a:t>
            </a:r>
            <a:r>
              <a:rPr lang="en-US" sz="2000" dirty="0" smtClean="0"/>
              <a:t>(punisher)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11" name="Upp 10"/>
          <p:cNvSpPr/>
          <p:nvPr/>
        </p:nvSpPr>
        <p:spPr>
          <a:xfrm>
            <a:off x="2236389" y="1780942"/>
            <a:ext cx="607414" cy="2883555"/>
          </a:xfrm>
          <a:prstGeom prst="upArrow">
            <a:avLst>
              <a:gd name="adj1" fmla="val 22160"/>
              <a:gd name="adj2" fmla="val 126966"/>
            </a:avLst>
          </a:prstGeom>
          <a:solidFill>
            <a:srgbClr val="8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vängd 12"/>
          <p:cNvSpPr/>
          <p:nvPr/>
        </p:nvSpPr>
        <p:spPr>
          <a:xfrm>
            <a:off x="2498681" y="2843981"/>
            <a:ext cx="3175001" cy="1754755"/>
          </a:xfrm>
          <a:prstGeom prst="bentArrow">
            <a:avLst>
              <a:gd name="adj1" fmla="val 6386"/>
              <a:gd name="adj2" fmla="val 16837"/>
              <a:gd name="adj3" fmla="val 42133"/>
              <a:gd name="adj4" fmla="val 50000"/>
            </a:avLst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Nedåtböjd 13"/>
          <p:cNvSpPr/>
          <p:nvPr/>
        </p:nvSpPr>
        <p:spPr>
          <a:xfrm>
            <a:off x="2498681" y="2843980"/>
            <a:ext cx="2747169" cy="1754755"/>
          </a:xfrm>
          <a:prstGeom prst="curvedDownArrow">
            <a:avLst>
              <a:gd name="adj1" fmla="val 9293"/>
              <a:gd name="adj2" fmla="val 35616"/>
              <a:gd name="adj3" fmla="val 42308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Platshållare för sidfot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Törneke</a:t>
            </a:r>
            <a:endParaRPr lang="en-US" dirty="0"/>
          </a:p>
        </p:txBody>
      </p:sp>
      <p:sp>
        <p:nvSpPr>
          <p:cNvPr id="15" name="Platshållare för bildnumm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6193-B5E9-164A-B147-48CC2067F3BF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/>
      <p:bldP spid="3" grpId="1"/>
      <p:bldP spid="4" grpId="0"/>
      <p:bldP spid="4" grpId="1"/>
      <p:bldP spid="6" grpId="0" animBg="1"/>
      <p:bldP spid="6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3" grpId="0" animBg="1"/>
      <p:bldP spid="13" grpId="1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Bläck">
  <a:themeElements>
    <a:clrScheme name="Bläck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Bläck">
      <a:majorFont>
        <a:latin typeface="Goudy Old Style"/>
        <a:ea typeface=""/>
        <a:cs typeface=""/>
        <a:font script="Jpan" typeface="ＭＳ Ｐ明朝"/>
      </a:majorFont>
      <a:minorFont>
        <a:latin typeface="Goudy Old Style"/>
        <a:ea typeface=""/>
        <a:cs typeface=""/>
        <a:font script="Jpan" typeface="ＭＳ Ｐ明朝"/>
      </a:minorFont>
    </a:fontScheme>
    <a:fmtScheme name="Bläck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635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Bläck.thmx</Template>
  <TotalTime>1711</TotalTime>
  <Words>1125</Words>
  <Application>Microsoft Macintosh PowerPoint</Application>
  <PresentationFormat>Bildspel på skärmen (4:3)</PresentationFormat>
  <Paragraphs>243</Paragraphs>
  <Slides>25</Slides>
  <Notes>21</Notes>
  <HiddenSlides>0</HiddenSlides>
  <MMClips>0</MMClips>
  <ScaleCrop>false</ScaleCrop>
  <HeadingPairs>
    <vt:vector size="4" baseType="variant">
      <vt:variant>
        <vt:lpstr>Formgivningsmall</vt:lpstr>
      </vt:variant>
      <vt:variant>
        <vt:i4>1</vt:i4>
      </vt:variant>
      <vt:variant>
        <vt:lpstr>Bildrubriker</vt:lpstr>
      </vt:variant>
      <vt:variant>
        <vt:i4>25</vt:i4>
      </vt:variant>
    </vt:vector>
  </HeadingPairs>
  <TitlesOfParts>
    <vt:vector size="26" baseType="lpstr">
      <vt:lpstr>Bläck</vt:lpstr>
      <vt:lpstr>ACT from bottom  up</vt:lpstr>
      <vt:lpstr>Bild 2</vt:lpstr>
      <vt:lpstr>Theoretical assumptions</vt:lpstr>
      <vt:lpstr>Bild 4</vt:lpstr>
      <vt:lpstr>Bild 5</vt:lpstr>
      <vt:lpstr>An important detail:  Private events/subtle behavior</vt:lpstr>
      <vt:lpstr>Operant behavior</vt:lpstr>
      <vt:lpstr>Operant behavior</vt:lpstr>
      <vt:lpstr>Bild 9</vt:lpstr>
      <vt:lpstr>Bild 10</vt:lpstr>
      <vt:lpstr>Relational framing</vt:lpstr>
      <vt:lpstr>Bild 12</vt:lpstr>
      <vt:lpstr>Interacting with relations  between stimuli</vt:lpstr>
      <vt:lpstr>Relating controlled by arbitrary contextual cues</vt:lpstr>
      <vt:lpstr>Contextual change that affects behavior</vt:lpstr>
      <vt:lpstr>Different relations</vt:lpstr>
      <vt:lpstr> An exercise</vt:lpstr>
      <vt:lpstr>Relational framing and it’s  effect on human behavior</vt:lpstr>
      <vt:lpstr>Bild 19</vt:lpstr>
      <vt:lpstr>RFT and it’s clinical implications (ACT)</vt:lpstr>
      <vt:lpstr>Bild 21</vt:lpstr>
      <vt:lpstr>What is defusion?</vt:lpstr>
      <vt:lpstr>What is effective action?</vt:lpstr>
      <vt:lpstr>ACT as “therapy of self”</vt:lpstr>
      <vt:lpstr>Tools for therapy</vt:lpstr>
    </vt:vector>
  </TitlesOfParts>
  <Company>nt psykiatri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 from bottom up</dc:title>
  <dc:creator>niklas törneke</dc:creator>
  <cp:lastModifiedBy>niklas törneke</cp:lastModifiedBy>
  <cp:revision>87</cp:revision>
  <dcterms:created xsi:type="dcterms:W3CDTF">2012-07-23T11:05:58Z</dcterms:created>
  <dcterms:modified xsi:type="dcterms:W3CDTF">2012-07-23T11:09:22Z</dcterms:modified>
</cp:coreProperties>
</file>